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3"/>
  </p:notesMasterIdLst>
  <p:sldIdLst>
    <p:sldId id="262" r:id="rId2"/>
    <p:sldId id="312" r:id="rId3"/>
    <p:sldId id="314" r:id="rId4"/>
    <p:sldId id="318" r:id="rId5"/>
    <p:sldId id="316" r:id="rId6"/>
    <p:sldId id="390" r:id="rId7"/>
    <p:sldId id="391" r:id="rId8"/>
    <p:sldId id="392" r:id="rId9"/>
    <p:sldId id="442" r:id="rId10"/>
    <p:sldId id="444" r:id="rId11"/>
    <p:sldId id="440" r:id="rId12"/>
    <p:sldId id="436" r:id="rId13"/>
    <p:sldId id="438" r:id="rId14"/>
    <p:sldId id="437" r:id="rId15"/>
    <p:sldId id="394" r:id="rId16"/>
    <p:sldId id="446" r:id="rId17"/>
    <p:sldId id="395" r:id="rId18"/>
    <p:sldId id="441" r:id="rId19"/>
    <p:sldId id="445" r:id="rId20"/>
    <p:sldId id="439" r:id="rId21"/>
    <p:sldId id="399" r:id="rId22"/>
    <p:sldId id="448" r:id="rId23"/>
    <p:sldId id="449" r:id="rId24"/>
    <p:sldId id="451" r:id="rId25"/>
    <p:sldId id="450" r:id="rId26"/>
    <p:sldId id="452" r:id="rId27"/>
    <p:sldId id="453" r:id="rId28"/>
    <p:sldId id="454" r:id="rId29"/>
    <p:sldId id="455" r:id="rId30"/>
    <p:sldId id="456" r:id="rId31"/>
    <p:sldId id="457" r:id="rId32"/>
    <p:sldId id="458" r:id="rId33"/>
    <p:sldId id="459" r:id="rId34"/>
    <p:sldId id="462" r:id="rId35"/>
    <p:sldId id="463" r:id="rId36"/>
    <p:sldId id="464" r:id="rId37"/>
    <p:sldId id="466" r:id="rId38"/>
    <p:sldId id="465" r:id="rId39"/>
    <p:sldId id="468" r:id="rId40"/>
    <p:sldId id="467" r:id="rId41"/>
    <p:sldId id="469" r:id="rId42"/>
  </p:sldIdLst>
  <p:sldSz cx="12192000" cy="6858000"/>
  <p:notesSz cx="6858000" cy="9144000"/>
  <p:embeddedFontLst>
    <p:embeddedFont>
      <p:font typeface="Calibri Light" pitchFamily="34" charset="0"/>
      <p:regular r:id="rId44"/>
      <p:italic r:id="rId45"/>
    </p:embeddedFont>
    <p:embeddedFont>
      <p:font typeface="Calibri" pitchFamily="34" charset="0"/>
      <p:regular r:id="rId46"/>
      <p:bold r:id="rId47"/>
      <p:italic r:id="rId48"/>
      <p:boldItalic r:id="rId49"/>
    </p:embeddedFont>
    <p:embeddedFont>
      <p:font typeface="黑体" pitchFamily="49" charset="-122"/>
      <p:regular r:id="rId50"/>
    </p:embeddedFont>
    <p:embeddedFont>
      <p:font typeface="方正粗宋简体" charset="-122"/>
      <p:regular r:id="rId51"/>
    </p:embeddedFont>
    <p:embeddedFont>
      <p:font typeface="微软雅黑" pitchFamily="34" charset="-122"/>
      <p:regular r:id="rId52"/>
      <p:bold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4553" autoAdjust="0"/>
  </p:normalViewPr>
  <p:slideViewPr>
    <p:cSldViewPr snapToGrid="0">
      <p:cViewPr varScale="1">
        <p:scale>
          <a:sx n="69" d="100"/>
          <a:sy n="69" d="100"/>
        </p:scale>
        <p:origin x="-560"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2017/4/1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29</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30</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31</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32</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33</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36</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37</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20</a:t>
            </a:fld>
            <a:endParaRPr lang="zh-CN" altLang="en-US"/>
          </a:p>
        </p:txBody>
      </p:sp>
    </p:spTree>
    <p:extLst>
      <p:ext uri="{BB962C8B-B14F-4D97-AF65-F5344CB8AC3E}">
        <p14:creationId xmlns:p14="http://schemas.microsoft.com/office/powerpoint/2010/main" val="959162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39</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40</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21</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22</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23</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27</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18.gif"/><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38.jpe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jpe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5.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52.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1.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7.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2.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8.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notesSlide" Target="../notesSlides/notesSlide9.xml"/><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slideLayout" Target="../slideLayouts/slideLayout1.xml"/><Relationship Id="rId16" Type="http://schemas.openxmlformats.org/officeDocument/2006/relationships/image" Target="../media/image51.png"/><Relationship Id="rId20" Type="http://schemas.openxmlformats.org/officeDocument/2006/relationships/image" Target="../media/image63.wmf"/><Relationship Id="rId1" Type="http://schemas.openxmlformats.org/officeDocument/2006/relationships/vmlDrawing" Target="../drawings/vmlDrawing1.v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oleObject" Target="../embeddings/oleObject1.bin"/><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4.png"/><Relationship Id="rId3" Type="http://schemas.openxmlformats.org/officeDocument/2006/relationships/image" Target="../media/image39.png"/><Relationship Id="rId21" Type="http://schemas.openxmlformats.org/officeDocument/2006/relationships/image" Target="../media/image6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png"/><Relationship Id="rId20"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2.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68.png"/><Relationship Id="rId3" Type="http://schemas.openxmlformats.org/officeDocument/2006/relationships/image" Target="../media/image39.png"/><Relationship Id="rId21" Type="http://schemas.openxmlformats.org/officeDocument/2006/relationships/image" Target="../media/image71.jpe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4.xml"/><Relationship Id="rId16" Type="http://schemas.openxmlformats.org/officeDocument/2006/relationships/image" Target="../media/image52.png"/><Relationship Id="rId20"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69.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notesSlide" Target="../notesSlides/notesSlide15.xml"/><Relationship Id="rId21" Type="http://schemas.openxmlformats.org/officeDocument/2006/relationships/image" Target="../media/image72.wmf"/><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slideLayout" Target="../slideLayouts/slideLayout1.xml"/><Relationship Id="rId16" Type="http://schemas.openxmlformats.org/officeDocument/2006/relationships/image" Target="../media/image51.png"/><Relationship Id="rId20"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76.jpe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75.jpeg"/><Relationship Id="rId10" Type="http://schemas.openxmlformats.org/officeDocument/2006/relationships/image" Target="../media/image45.png"/><Relationship Id="rId19" Type="http://schemas.openxmlformats.org/officeDocument/2006/relationships/image" Target="../media/image73.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74.jpe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77.jpe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78.jpe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notesSlide" Target="../notesSlides/notesSlide17.xml"/><Relationship Id="rId21" Type="http://schemas.openxmlformats.org/officeDocument/2006/relationships/image" Target="../media/image79.wmf"/><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slideLayout" Target="../slideLayouts/slideLayout1.xml"/><Relationship Id="rId16" Type="http://schemas.openxmlformats.org/officeDocument/2006/relationships/image" Target="../media/image51.png"/><Relationship Id="rId20"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80.wmf"/><Relationship Id="rId10" Type="http://schemas.openxmlformats.org/officeDocument/2006/relationships/image" Target="../media/image45.png"/><Relationship Id="rId19" Type="http://schemas.openxmlformats.org/officeDocument/2006/relationships/image" Target="../media/image81.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82.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9.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83.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84.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1.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2.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gif"/><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510807" y="4683003"/>
            <a:ext cx="7333535" cy="1015663"/>
          </a:xfrm>
          <a:prstGeom prst="rect">
            <a:avLst/>
          </a:prstGeom>
          <a:noFill/>
        </p:spPr>
        <p:txBody>
          <a:bodyPr wrap="square" rtlCol="0">
            <a:spAutoFit/>
          </a:bodyPr>
          <a:lstStyle/>
          <a:p>
            <a:pPr algn="dist"/>
            <a:r>
              <a:rPr lang="zh-CN" altLang="en-US" sz="6000" dirty="0" smtClean="0">
                <a:solidFill>
                  <a:schemeClr val="bg1"/>
                </a:solidFill>
                <a:latin typeface="方正粗宋简体" panose="03000509000000000000" pitchFamily="65" charset="-122"/>
                <a:ea typeface="方正粗宋简体" panose="03000509000000000000" pitchFamily="65" charset="-122"/>
              </a:rPr>
              <a:t>网络信息内容安全</a:t>
            </a:r>
            <a:endParaRPr lang="zh-CN" altLang="en-US" sz="6000" dirty="0">
              <a:solidFill>
                <a:schemeClr val="bg1"/>
              </a:solidFill>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2710197" y="5624090"/>
            <a:ext cx="7086167" cy="554126"/>
          </a:xfrm>
          <a:prstGeom prst="rect">
            <a:avLst/>
          </a:prstGeom>
          <a:noFill/>
        </p:spPr>
        <p:txBody>
          <a:bodyPr wrap="square" rtlCol="0">
            <a:spAutoFit/>
          </a:bodyPr>
          <a:lstStyle/>
          <a:p>
            <a:pPr algn="dist"/>
            <a:r>
              <a:rPr lang="zh-CN" altLang="en-US" sz="3001" dirty="0" smtClean="0">
                <a:latin typeface="微软雅黑" pitchFamily="34" charset="-122"/>
                <a:ea typeface="微软雅黑" pitchFamily="34" charset="-122"/>
              </a:rPr>
              <a:t>第三章   网络信息内容预处理技术</a:t>
            </a:r>
            <a:endParaRPr lang="zh-CN" altLang="en-US" sz="3001" dirty="0">
              <a:latin typeface="微软雅黑" pitchFamily="34" charset="-122"/>
              <a:ea typeface="微软雅黑" pitchFamily="34" charset="-122"/>
            </a:endParaRPr>
          </a:p>
        </p:txBody>
      </p:sp>
      <p:sp>
        <p:nvSpPr>
          <p:cNvPr id="102" name="文本框 101"/>
          <p:cNvSpPr txBox="1"/>
          <p:nvPr/>
        </p:nvSpPr>
        <p:spPr>
          <a:xfrm>
            <a:off x="3689505" y="6349289"/>
            <a:ext cx="4223463" cy="461665"/>
          </a:xfrm>
          <a:prstGeom prst="rect">
            <a:avLst/>
          </a:prstGeom>
          <a:noFill/>
        </p:spPr>
        <p:txBody>
          <a:bodyPr wrap="square" rtlCol="0">
            <a:spAutoFit/>
          </a:bodyPr>
          <a:lstStyle/>
          <a:p>
            <a:pPr algn="ctr"/>
            <a:r>
              <a:rPr lang="zh-CN" altLang="en-US" sz="2400" dirty="0" smtClean="0">
                <a:solidFill>
                  <a:schemeClr val="bg2">
                    <a:lumMod val="10000"/>
                  </a:schemeClr>
                </a:solidFill>
                <a:latin typeface="黑体" pitchFamily="49" charset="-122"/>
                <a:ea typeface="黑体" pitchFamily="49" charset="-122"/>
              </a:rPr>
              <a:t>西北工业大学  杨黎斌</a:t>
            </a:r>
            <a:endParaRPr lang="zh-CN" altLang="en-US" sz="2400" dirty="0">
              <a:solidFill>
                <a:schemeClr val="bg2">
                  <a:lumMod val="10000"/>
                </a:schemeClr>
              </a:solidFill>
              <a:latin typeface="黑体" pitchFamily="49" charset="-122"/>
              <a:ea typeface="黑体" pitchFamily="49" charset="-122"/>
            </a:endParaRPr>
          </a:p>
        </p:txBody>
      </p:sp>
      <p:grpSp>
        <p:nvGrpSpPr>
          <p:cNvPr id="18" name="组合 17"/>
          <p:cNvGrpSpPr/>
          <p:nvPr/>
        </p:nvGrpSpPr>
        <p:grpSpPr>
          <a:xfrm>
            <a:off x="1921216" y="192860"/>
            <a:ext cx="8579793" cy="3265984"/>
            <a:chOff x="1921216" y="192860"/>
            <a:chExt cx="8579793" cy="3265984"/>
          </a:xfrm>
        </p:grpSpPr>
        <p:grpSp>
          <p:nvGrpSpPr>
            <p:cNvPr id="7188" name="组合 7187"/>
            <p:cNvGrpSpPr/>
            <p:nvPr/>
          </p:nvGrpSpPr>
          <p:grpSpPr>
            <a:xfrm rot="20997101">
              <a:off x="4594305" y="192860"/>
              <a:ext cx="659781" cy="793569"/>
              <a:chOff x="9397113" y="1572484"/>
              <a:chExt cx="739439" cy="900000"/>
            </a:xfrm>
          </p:grpSpPr>
          <p:pic>
            <p:nvPicPr>
              <p:cNvPr id="7168" name="图片 7167"/>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25" name="椭圆 2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89" name="组合 7188"/>
            <p:cNvGrpSpPr/>
            <p:nvPr/>
          </p:nvGrpSpPr>
          <p:grpSpPr>
            <a:xfrm rot="2455872">
              <a:off x="9545795" y="1200076"/>
              <a:ext cx="659781" cy="793569"/>
              <a:chOff x="8752405" y="680495"/>
              <a:chExt cx="739439" cy="900000"/>
            </a:xfrm>
          </p:grpSpPr>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26" name="椭圆 25"/>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0" name="组合 7189"/>
            <p:cNvGrpSpPr/>
            <p:nvPr/>
          </p:nvGrpSpPr>
          <p:grpSpPr>
            <a:xfrm rot="20539373">
              <a:off x="3895784" y="1063209"/>
              <a:ext cx="642436" cy="793569"/>
              <a:chOff x="7798300" y="2128176"/>
              <a:chExt cx="720000" cy="900000"/>
            </a:xfrm>
          </p:grpSpPr>
          <p:pic>
            <p:nvPicPr>
              <p:cNvPr id="7175" name="图片 7174"/>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4" name="椭圆 33"/>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1" name="组合 7190"/>
            <p:cNvGrpSpPr/>
            <p:nvPr/>
          </p:nvGrpSpPr>
          <p:grpSpPr>
            <a:xfrm rot="622440">
              <a:off x="6993372" y="431407"/>
              <a:ext cx="643355" cy="793569"/>
              <a:chOff x="5457544" y="2382484"/>
              <a:chExt cx="721030" cy="900000"/>
            </a:xfrm>
          </p:grpSpPr>
          <p:pic>
            <p:nvPicPr>
              <p:cNvPr id="7171" name="图片 7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7" name="椭圆 36"/>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20351331">
              <a:off x="2777184" y="624184"/>
              <a:ext cx="642436" cy="793569"/>
              <a:chOff x="3277182" y="773323"/>
              <a:chExt cx="720000" cy="900000"/>
            </a:xfrm>
          </p:grpSpPr>
          <p:sp>
            <p:nvSpPr>
              <p:cNvPr id="45" name="椭圆 44"/>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7173" name="组合 7172"/>
            <p:cNvGrpSpPr/>
            <p:nvPr/>
          </p:nvGrpSpPr>
          <p:grpSpPr>
            <a:xfrm rot="1912890">
              <a:off x="8324851" y="1445561"/>
              <a:ext cx="648427" cy="793569"/>
              <a:chOff x="5384758" y="1250900"/>
              <a:chExt cx="726714" cy="900000"/>
            </a:xfrm>
          </p:grpSpPr>
          <p:sp>
            <p:nvSpPr>
              <p:cNvPr id="36" name="椭圆 35"/>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7176" name="组合 7175"/>
            <p:cNvGrpSpPr/>
            <p:nvPr/>
          </p:nvGrpSpPr>
          <p:grpSpPr>
            <a:xfrm rot="1354213">
              <a:off x="7257146" y="1255327"/>
              <a:ext cx="642436" cy="793569"/>
              <a:chOff x="3639753" y="2488176"/>
              <a:chExt cx="720000" cy="900000"/>
            </a:xfrm>
          </p:grpSpPr>
          <p:sp>
            <p:nvSpPr>
              <p:cNvPr id="46" name="椭圆 45"/>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7172" name="组合 7171"/>
            <p:cNvGrpSpPr/>
            <p:nvPr/>
          </p:nvGrpSpPr>
          <p:grpSpPr>
            <a:xfrm rot="19874646">
              <a:off x="3299688" y="1751721"/>
              <a:ext cx="647730" cy="793569"/>
              <a:chOff x="4707387" y="271511"/>
              <a:chExt cx="725933" cy="900000"/>
            </a:xfrm>
          </p:grpSpPr>
          <p:sp>
            <p:nvSpPr>
              <p:cNvPr id="24" name="椭圆 23"/>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7174" name="组合 7173"/>
            <p:cNvGrpSpPr/>
            <p:nvPr/>
          </p:nvGrpSpPr>
          <p:grpSpPr>
            <a:xfrm rot="19414460">
              <a:off x="2170159" y="2542950"/>
              <a:ext cx="647456" cy="793569"/>
              <a:chOff x="4355614" y="1671769"/>
              <a:chExt cx="725626" cy="900000"/>
            </a:xfrm>
          </p:grpSpPr>
          <p:sp>
            <p:nvSpPr>
              <p:cNvPr id="41" name="椭圆 40"/>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图片 71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7182" name="组合 7181"/>
            <p:cNvGrpSpPr/>
            <p:nvPr/>
          </p:nvGrpSpPr>
          <p:grpSpPr>
            <a:xfrm rot="3261331">
              <a:off x="8917619" y="2218585"/>
              <a:ext cx="645495" cy="803045"/>
              <a:chOff x="6534782" y="2204846"/>
              <a:chExt cx="732066" cy="900000"/>
            </a:xfrm>
          </p:grpSpPr>
          <p:sp>
            <p:nvSpPr>
              <p:cNvPr id="35" name="椭圆 34"/>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7" name="图片 717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7184" name="组合 7183"/>
            <p:cNvGrpSpPr/>
            <p:nvPr/>
          </p:nvGrpSpPr>
          <p:grpSpPr>
            <a:xfrm rot="1881527">
              <a:off x="8519801" y="497692"/>
              <a:ext cx="646830" cy="793569"/>
              <a:chOff x="5993772" y="258109"/>
              <a:chExt cx="724925" cy="900000"/>
            </a:xfrm>
          </p:grpSpPr>
          <p:sp>
            <p:nvSpPr>
              <p:cNvPr id="33" name="椭圆 32"/>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9" name="图片 71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7186" name="组合 7185"/>
            <p:cNvGrpSpPr/>
            <p:nvPr/>
          </p:nvGrpSpPr>
          <p:grpSpPr>
            <a:xfrm rot="3066563">
              <a:off x="9781605" y="2529217"/>
              <a:ext cx="635764" cy="803045"/>
              <a:chOff x="8806213" y="2910111"/>
              <a:chExt cx="721030" cy="900000"/>
            </a:xfrm>
          </p:grpSpPr>
          <p:sp>
            <p:nvSpPr>
              <p:cNvPr id="2" name="椭圆 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0" name="图片 71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7183" name="组合 7182"/>
            <p:cNvGrpSpPr/>
            <p:nvPr/>
          </p:nvGrpSpPr>
          <p:grpSpPr>
            <a:xfrm rot="20849518">
              <a:off x="4617491" y="1468461"/>
              <a:ext cx="644890" cy="793569"/>
              <a:chOff x="7330781" y="818297"/>
              <a:chExt cx="722751" cy="900000"/>
            </a:xfrm>
          </p:grpSpPr>
          <p:sp>
            <p:nvSpPr>
              <p:cNvPr id="27" name="椭圆 2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1" name="图片 71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7185" name="组合 7184"/>
            <p:cNvGrpSpPr/>
            <p:nvPr/>
          </p:nvGrpSpPr>
          <p:grpSpPr>
            <a:xfrm rot="19756194">
              <a:off x="1921216" y="1486339"/>
              <a:ext cx="653202" cy="793569"/>
              <a:chOff x="2213446" y="1768419"/>
              <a:chExt cx="732066" cy="900000"/>
            </a:xfrm>
          </p:grpSpPr>
          <p:pic>
            <p:nvPicPr>
              <p:cNvPr id="7178" name="图片 71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66" name="椭圆 6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193" name="直接连接符 7192"/>
            <p:cNvCxnSpPr>
              <a:stCxn id="24"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66"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4"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1"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7"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7"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46"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3"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6"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26"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35"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2" name="图片 7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19415" y="1218407"/>
            <a:ext cx="954000" cy="954000"/>
          </a:xfrm>
          <a:prstGeom prst="rect">
            <a:avLst/>
          </a:prstGeom>
        </p:spPr>
      </p:pic>
      <p:pic>
        <p:nvPicPr>
          <p:cNvPr id="74" name="Picture 5" descr="“大数据时代 安全”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15611" y="3431136"/>
            <a:ext cx="1776150" cy="1055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语义特征提取</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 name="矩形 1"/>
          <p:cNvSpPr/>
          <p:nvPr/>
        </p:nvSpPr>
        <p:spPr>
          <a:xfrm>
            <a:off x="304370" y="1154957"/>
            <a:ext cx="4983248" cy="3785652"/>
          </a:xfrm>
          <a:prstGeom prst="rect">
            <a:avLst/>
          </a:prstGeom>
        </p:spPr>
        <p:txBody>
          <a:bodyPr wrap="square">
            <a:spAutoFit/>
          </a:bodyPr>
          <a:lstStyle/>
          <a:p>
            <a:pPr marL="457200" indent="-457200">
              <a:buFont typeface="Arial" pitchFamily="34" charset="0"/>
              <a:buChar char="•"/>
            </a:pPr>
            <a:r>
              <a:rPr lang="zh-CN" altLang="en-US" sz="2000" b="1" dirty="0">
                <a:latin typeface="微软雅黑" pitchFamily="34" charset="-122"/>
                <a:ea typeface="微软雅黑" pitchFamily="34" charset="-122"/>
              </a:rPr>
              <a:t>假定现在有一篇长文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中国的蜜蜂养殖</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，我们准备用计算机提取它的</a:t>
            </a:r>
            <a:r>
              <a:rPr lang="zh-CN" altLang="en-US" sz="2000" b="1" dirty="0" smtClean="0">
                <a:latin typeface="微软雅黑" pitchFamily="34" charset="-122"/>
                <a:ea typeface="微软雅黑" pitchFamily="34" charset="-122"/>
              </a:rPr>
              <a:t>关键词；</a:t>
            </a:r>
            <a:endParaRPr lang="en-US" altLang="zh-CN" sz="2000" b="1" dirty="0" smtClean="0">
              <a:latin typeface="微软雅黑" pitchFamily="34" charset="-122"/>
              <a:ea typeface="微软雅黑" pitchFamily="34" charset="-122"/>
            </a:endParaRPr>
          </a:p>
          <a:p>
            <a:pPr marL="457200" indent="-457200">
              <a:buFont typeface="Arial" pitchFamily="34" charset="0"/>
              <a:buChar char="•"/>
            </a:pPr>
            <a:endParaRPr lang="en-US" altLang="zh-CN" sz="2000" b="1" dirty="0">
              <a:latin typeface="微软雅黑" pitchFamily="34" charset="-122"/>
              <a:ea typeface="微软雅黑" pitchFamily="34" charset="-122"/>
            </a:endParaRPr>
          </a:p>
          <a:p>
            <a:pPr marL="457200" indent="-457200">
              <a:buFont typeface="Arial" pitchFamily="34" charset="0"/>
              <a:buChar char="•"/>
            </a:pPr>
            <a:r>
              <a:rPr lang="zh-CN" altLang="en-US" sz="2000" b="1" dirty="0" smtClean="0">
                <a:latin typeface="微软雅黑" pitchFamily="34" charset="-122"/>
                <a:ea typeface="微软雅黑" pitchFamily="34" charset="-122"/>
              </a:rPr>
              <a:t>首先思路</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如果</a:t>
            </a:r>
            <a:r>
              <a:rPr lang="zh-CN" altLang="en-US" sz="2000" b="1" dirty="0">
                <a:latin typeface="微软雅黑" pitchFamily="34" charset="-122"/>
                <a:ea typeface="微软雅黑" pitchFamily="34" charset="-122"/>
              </a:rPr>
              <a:t>某个词很重要，它应该在这篇文章中多次出现。于是，我们</a:t>
            </a:r>
            <a:r>
              <a:rPr lang="zh-CN" altLang="en-US" sz="2000" b="1" dirty="0" smtClean="0">
                <a:latin typeface="微软雅黑" pitchFamily="34" charset="-122"/>
                <a:ea typeface="微软雅黑" pitchFamily="34" charset="-122"/>
              </a:rPr>
              <a:t>进行</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词频</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统计；</a:t>
            </a:r>
            <a:endParaRPr lang="en-US" altLang="zh-CN" sz="2000" b="1" dirty="0" smtClean="0">
              <a:latin typeface="微软雅黑" pitchFamily="34" charset="-122"/>
              <a:ea typeface="微软雅黑" pitchFamily="34" charset="-122"/>
            </a:endParaRPr>
          </a:p>
          <a:p>
            <a:pPr marL="457200" indent="-457200">
              <a:buFont typeface="Arial" pitchFamily="34" charset="0"/>
              <a:buChar char="•"/>
            </a:pPr>
            <a:endParaRPr lang="en-US" altLang="zh-CN" sz="2000" b="1" dirty="0" smtClean="0">
              <a:latin typeface="微软雅黑" pitchFamily="34" charset="-122"/>
              <a:ea typeface="微软雅黑" pitchFamily="34" charset="-122"/>
            </a:endParaRPr>
          </a:p>
          <a:p>
            <a:pPr marL="457200" indent="-457200">
              <a:buFont typeface="Arial" pitchFamily="34" charset="0"/>
              <a:buChar char="•"/>
            </a:pPr>
            <a:r>
              <a:rPr lang="zh-CN" altLang="en-US" sz="2000" b="1" dirty="0">
                <a:latin typeface="微软雅黑" pitchFamily="34" charset="-122"/>
                <a:ea typeface="微软雅黑" pitchFamily="34" charset="-122"/>
              </a:rPr>
              <a:t>我们可能发现</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中国</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蜜蜂</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养殖</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这三个词的出现次数一样多。这是不是意味着，作为关键词，它们的重要性是一样的？</a:t>
            </a:r>
          </a:p>
        </p:txBody>
      </p:sp>
      <p:pic>
        <p:nvPicPr>
          <p:cNvPr id="45058" name="Picture 2" descr="http://image.beekka.com/blog/201303/bg2013031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43" y="1050856"/>
            <a:ext cx="5671026" cy="3898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1200727" y="5501813"/>
            <a:ext cx="10227365" cy="954107"/>
          </a:xfrm>
          <a:prstGeom prst="rect">
            <a:avLst/>
          </a:prstGeom>
        </p:spPr>
        <p:txBody>
          <a:bodyPr wrap="square">
            <a:spAutoFit/>
          </a:bodyPr>
          <a:lstStyle/>
          <a:p>
            <a:r>
              <a:rPr lang="zh-CN" altLang="en-US" sz="2800" b="1" dirty="0">
                <a:latin typeface="微软雅黑" pitchFamily="34" charset="-122"/>
                <a:ea typeface="微软雅黑" pitchFamily="34" charset="-122"/>
              </a:rPr>
              <a:t>如果某个词比较少见，但是它在这篇文章中多次出现，那么它很可能就反映了这篇文章的特性，正是我们所需要的关键词</a:t>
            </a:r>
          </a:p>
        </p:txBody>
      </p:sp>
    </p:spTree>
    <p:extLst>
      <p:ext uri="{BB962C8B-B14F-4D97-AF65-F5344CB8AC3E}">
        <p14:creationId xmlns:p14="http://schemas.microsoft.com/office/powerpoint/2010/main" val="20830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Effect transition="in" filter="fade">
                                      <p:cBhvr>
                                        <p:cTn id="11" dur="500"/>
                                        <p:tgtEl>
                                          <p:spTgt spid="2">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语义特征提取</a:t>
            </a:r>
            <a:r>
              <a:rPr lang="en-US" altLang="zh-CN"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例子</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 name="矩形 1"/>
          <p:cNvSpPr/>
          <p:nvPr/>
        </p:nvSpPr>
        <p:spPr>
          <a:xfrm>
            <a:off x="675217" y="1554195"/>
            <a:ext cx="10525328" cy="5632311"/>
          </a:xfrm>
          <a:prstGeom prst="rect">
            <a:avLst/>
          </a:prstGeom>
        </p:spPr>
        <p:txBody>
          <a:bodyPr wrap="square">
            <a:spAutoFit/>
          </a:bodyPr>
          <a:lstStyle/>
          <a:p>
            <a:r>
              <a:rPr lang="zh-CN" altLang="en-US" dirty="0" smtClean="0"/>
              <a:t>如下</a:t>
            </a:r>
            <a:r>
              <a:rPr lang="zh-CN" altLang="en-US" dirty="0"/>
              <a:t>的向量来</a:t>
            </a:r>
            <a:r>
              <a:rPr lang="zh-CN" altLang="en-US" dirty="0" smtClean="0"/>
              <a:t>表示某第二篇，</a:t>
            </a:r>
            <a:r>
              <a:rPr lang="zh-CN" altLang="en-US" dirty="0"/>
              <a:t>以便于计算机理解和处理。</a:t>
            </a:r>
          </a:p>
          <a:p>
            <a:r>
              <a:rPr lang="zh-CN" altLang="en-US" dirty="0"/>
              <a:t>　　</a:t>
            </a:r>
            <a:r>
              <a:rPr lang="en-US" altLang="zh-CN" dirty="0"/>
              <a:t>w2=</a:t>
            </a:r>
            <a:r>
              <a:rPr lang="zh-CN" altLang="en-US" dirty="0"/>
              <a:t>（文本，</a:t>
            </a:r>
            <a:r>
              <a:rPr lang="en-US" altLang="zh-CN" dirty="0"/>
              <a:t>5</a:t>
            </a:r>
            <a:r>
              <a:rPr lang="zh-CN" altLang="en-US" dirty="0"/>
              <a:t>，统计学习，</a:t>
            </a:r>
            <a:r>
              <a:rPr lang="en-US" altLang="zh-CN" dirty="0"/>
              <a:t>4</a:t>
            </a:r>
            <a:r>
              <a:rPr lang="zh-CN" altLang="en-US" dirty="0"/>
              <a:t>，模型，</a:t>
            </a:r>
            <a:r>
              <a:rPr lang="en-US" altLang="zh-CN" dirty="0"/>
              <a:t>0</a:t>
            </a:r>
            <a:r>
              <a:rPr lang="zh-CN" altLang="en-US" dirty="0"/>
              <a:t>，</a:t>
            </a:r>
            <a:r>
              <a:rPr lang="en-US" altLang="zh-CN" dirty="0"/>
              <a:t>……</a:t>
            </a:r>
            <a:r>
              <a:rPr lang="zh-CN" altLang="en-US" dirty="0" smtClean="0"/>
              <a:t>）</a:t>
            </a:r>
            <a:endParaRPr lang="en-US" altLang="zh-CN" dirty="0" smtClean="0"/>
          </a:p>
          <a:p>
            <a:endParaRPr lang="zh-CN" altLang="en-US" dirty="0"/>
          </a:p>
          <a:p>
            <a:r>
              <a:rPr lang="zh-CN" altLang="en-US" dirty="0"/>
              <a:t>　　这个向量表示在</a:t>
            </a:r>
            <a:r>
              <a:rPr lang="en-US" altLang="zh-CN" dirty="0"/>
              <a:t>w2</a:t>
            </a:r>
            <a:r>
              <a:rPr lang="zh-CN" altLang="en-US" dirty="0"/>
              <a:t>所代表的文本中，“文本”这个词出现了</a:t>
            </a:r>
            <a:r>
              <a:rPr lang="en-US" altLang="zh-CN" dirty="0"/>
              <a:t>5</a:t>
            </a:r>
            <a:r>
              <a:rPr lang="zh-CN" altLang="en-US" dirty="0"/>
              <a:t>次（这个信息就叫做词频），“统计学习”这个词出现了</a:t>
            </a:r>
            <a:r>
              <a:rPr lang="en-US" altLang="zh-CN" dirty="0"/>
              <a:t>4</a:t>
            </a:r>
            <a:r>
              <a:rPr lang="zh-CN" altLang="en-US" dirty="0"/>
              <a:t>次，而“模型”这个词出现了</a:t>
            </a:r>
            <a:r>
              <a:rPr lang="en-US" altLang="zh-CN" dirty="0"/>
              <a:t>0</a:t>
            </a:r>
            <a:r>
              <a:rPr lang="zh-CN" altLang="en-US" dirty="0"/>
              <a:t>次，依此类推，后面的词没有列出</a:t>
            </a:r>
            <a:r>
              <a:rPr lang="zh-CN" altLang="en-US" dirty="0" smtClean="0"/>
              <a:t>。</a:t>
            </a:r>
            <a:endParaRPr lang="en-US" altLang="zh-CN" dirty="0" smtClean="0"/>
          </a:p>
          <a:p>
            <a:endParaRPr lang="en-US" altLang="zh-CN" dirty="0" smtClean="0"/>
          </a:p>
          <a:p>
            <a:r>
              <a:rPr lang="zh-CN" altLang="en-US" dirty="0"/>
              <a:t>系列的第三篇文章可以表示为</a:t>
            </a:r>
          </a:p>
          <a:p>
            <a:r>
              <a:rPr lang="zh-CN" altLang="en-US" dirty="0"/>
              <a:t>　　</a:t>
            </a:r>
            <a:r>
              <a:rPr lang="en-US" altLang="zh-CN" dirty="0"/>
              <a:t>w3=</a:t>
            </a:r>
            <a:r>
              <a:rPr lang="zh-CN" altLang="en-US" dirty="0"/>
              <a:t>（文本，</a:t>
            </a:r>
            <a:r>
              <a:rPr lang="en-US" altLang="zh-CN" dirty="0"/>
              <a:t>9</a:t>
            </a:r>
            <a:r>
              <a:rPr lang="zh-CN" altLang="en-US" dirty="0"/>
              <a:t>，统计学习，</a:t>
            </a:r>
            <a:r>
              <a:rPr lang="en-US" altLang="zh-CN" dirty="0"/>
              <a:t>4</a:t>
            </a:r>
            <a:r>
              <a:rPr lang="zh-CN" altLang="en-US" dirty="0"/>
              <a:t>，模型，</a:t>
            </a:r>
            <a:r>
              <a:rPr lang="en-US" altLang="zh-CN" dirty="0"/>
              <a:t>10</a:t>
            </a:r>
            <a:r>
              <a:rPr lang="zh-CN" altLang="en-US" dirty="0"/>
              <a:t>，</a:t>
            </a:r>
            <a:r>
              <a:rPr lang="en-US" altLang="zh-CN" dirty="0"/>
              <a:t>……</a:t>
            </a:r>
            <a:r>
              <a:rPr lang="zh-CN" altLang="en-US" dirty="0"/>
              <a:t>）</a:t>
            </a:r>
          </a:p>
          <a:p>
            <a:r>
              <a:rPr lang="zh-CN" altLang="en-US" dirty="0"/>
              <a:t>　　其含义同上。如果还有更多的文档需要表示，我们都可以使用这种方式</a:t>
            </a:r>
            <a:r>
              <a:rPr lang="zh-CN" altLang="en-US" dirty="0" smtClean="0"/>
              <a:t>。</a:t>
            </a:r>
            <a:endParaRPr lang="en-US" altLang="zh-CN" dirty="0" smtClean="0"/>
          </a:p>
          <a:p>
            <a:endParaRPr lang="en-US" altLang="zh-CN" dirty="0"/>
          </a:p>
          <a:p>
            <a:r>
              <a:rPr lang="zh-CN" altLang="en-US" dirty="0"/>
              <a:t>例如我们的问题就可以抽离出一个词典向量</a:t>
            </a:r>
          </a:p>
          <a:p>
            <a:r>
              <a:rPr lang="zh-CN" altLang="en-US" dirty="0"/>
              <a:t>　　</a:t>
            </a:r>
            <a:r>
              <a:rPr lang="en-US" altLang="zh-CN" dirty="0"/>
              <a:t>D=</a:t>
            </a:r>
            <a:r>
              <a:rPr lang="zh-CN" altLang="en-US" dirty="0"/>
              <a:t>（文本，统计学习，模型，</a:t>
            </a:r>
            <a:r>
              <a:rPr lang="en-US" altLang="zh-CN" dirty="0"/>
              <a:t>……</a:t>
            </a:r>
            <a:r>
              <a:rPr lang="zh-CN" altLang="en-US" dirty="0"/>
              <a:t>）</a:t>
            </a:r>
          </a:p>
          <a:p>
            <a:r>
              <a:rPr lang="zh-CN" altLang="en-US" dirty="0"/>
              <a:t>　　所有的文档向量均可在参考这个词典向量的基础上简化成诸如</a:t>
            </a:r>
          </a:p>
          <a:p>
            <a:r>
              <a:rPr lang="zh-CN" altLang="en-US" dirty="0"/>
              <a:t>　　</a:t>
            </a:r>
            <a:r>
              <a:rPr lang="en-US" altLang="zh-CN" dirty="0"/>
              <a:t>w2=</a:t>
            </a:r>
            <a:r>
              <a:rPr lang="zh-CN" altLang="en-US" dirty="0"/>
              <a:t>（</a:t>
            </a:r>
            <a:r>
              <a:rPr lang="en-US" altLang="zh-CN" dirty="0"/>
              <a:t>5</a:t>
            </a:r>
            <a:r>
              <a:rPr lang="zh-CN" altLang="en-US" dirty="0"/>
              <a:t>，</a:t>
            </a:r>
            <a:r>
              <a:rPr lang="en-US" altLang="zh-CN" dirty="0"/>
              <a:t>4</a:t>
            </a:r>
            <a:r>
              <a:rPr lang="zh-CN" altLang="en-US" dirty="0"/>
              <a:t>，</a:t>
            </a:r>
            <a:r>
              <a:rPr lang="en-US" altLang="zh-CN" dirty="0"/>
              <a:t>0</a:t>
            </a:r>
            <a:r>
              <a:rPr lang="zh-CN" altLang="en-US" dirty="0"/>
              <a:t>，</a:t>
            </a:r>
            <a:r>
              <a:rPr lang="en-US" altLang="zh-CN" dirty="0"/>
              <a:t>……</a:t>
            </a:r>
            <a:r>
              <a:rPr lang="zh-CN" altLang="en-US" dirty="0"/>
              <a:t>）</a:t>
            </a:r>
          </a:p>
          <a:p>
            <a:r>
              <a:rPr lang="zh-CN" altLang="en-US" dirty="0"/>
              <a:t>　　</a:t>
            </a:r>
            <a:r>
              <a:rPr lang="en-US" altLang="zh-CN" dirty="0"/>
              <a:t>w3=</a:t>
            </a:r>
            <a:r>
              <a:rPr lang="zh-CN" altLang="en-US" dirty="0"/>
              <a:t>（</a:t>
            </a:r>
            <a:r>
              <a:rPr lang="en-US" altLang="zh-CN" dirty="0"/>
              <a:t>9</a:t>
            </a:r>
            <a:r>
              <a:rPr lang="zh-CN" altLang="en-US" dirty="0"/>
              <a:t>，</a:t>
            </a:r>
            <a:r>
              <a:rPr lang="en-US" altLang="zh-CN" dirty="0"/>
              <a:t>4</a:t>
            </a:r>
            <a:r>
              <a:rPr lang="zh-CN" altLang="en-US" dirty="0"/>
              <a:t>，</a:t>
            </a:r>
            <a:r>
              <a:rPr lang="en-US" altLang="zh-CN" dirty="0"/>
              <a:t>10</a:t>
            </a:r>
            <a:r>
              <a:rPr lang="zh-CN" altLang="en-US" dirty="0"/>
              <a:t>，</a:t>
            </a:r>
            <a:r>
              <a:rPr lang="en-US" altLang="zh-CN" dirty="0"/>
              <a:t>……</a:t>
            </a:r>
            <a:r>
              <a:rPr lang="zh-CN" altLang="en-US" dirty="0"/>
              <a:t>）</a:t>
            </a:r>
          </a:p>
          <a:p>
            <a:r>
              <a:rPr lang="zh-CN" altLang="en-US" dirty="0"/>
              <a:t>　　的形式，其含义没有改变。</a:t>
            </a:r>
          </a:p>
          <a:p>
            <a:r>
              <a:rPr lang="zh-CN" altLang="en-US" dirty="0"/>
              <a:t>　　</a:t>
            </a:r>
            <a:r>
              <a:rPr lang="en-US" altLang="zh-CN" dirty="0"/>
              <a:t>5</a:t>
            </a:r>
            <a:r>
              <a:rPr lang="zh-CN" altLang="en-US" dirty="0"/>
              <a:t>，</a:t>
            </a:r>
            <a:r>
              <a:rPr lang="en-US" altLang="zh-CN" dirty="0"/>
              <a:t>4</a:t>
            </a:r>
            <a:r>
              <a:rPr lang="zh-CN" altLang="en-US" dirty="0"/>
              <a:t>，</a:t>
            </a:r>
            <a:r>
              <a:rPr lang="en-US" altLang="zh-CN" dirty="0"/>
              <a:t>10</a:t>
            </a:r>
            <a:r>
              <a:rPr lang="zh-CN" altLang="en-US" dirty="0"/>
              <a:t>这些数字分别叫做各个词在某个文档中的权重，实际上单单使用词频作为权重并不多见，也不十分有用，更常见的做法是使用地球人都知道的</a:t>
            </a:r>
            <a:r>
              <a:rPr lang="en-US" altLang="zh-CN" dirty="0"/>
              <a:t>TF/IDF</a:t>
            </a:r>
            <a:r>
              <a:rPr lang="zh-CN" altLang="en-US" dirty="0"/>
              <a:t>值作为权重。</a:t>
            </a:r>
          </a:p>
          <a:p>
            <a:endParaRPr lang="zh-CN" altLang="en-US" dirty="0"/>
          </a:p>
          <a:p>
            <a:endParaRPr lang="zh-CN" altLang="en-US" dirty="0"/>
          </a:p>
        </p:txBody>
      </p:sp>
    </p:spTree>
    <p:extLst>
      <p:ext uri="{BB962C8B-B14F-4D97-AF65-F5344CB8AC3E}">
        <p14:creationId xmlns:p14="http://schemas.microsoft.com/office/powerpoint/2010/main" val="611567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89" y="5752427"/>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词级别</a:t>
            </a:r>
            <a:r>
              <a:rPr lang="en-US" altLang="zh-CN" sz="2400" b="1" dirty="0">
                <a:solidFill>
                  <a:schemeClr val="tx1">
                    <a:lumMod val="65000"/>
                    <a:lumOff val="35000"/>
                  </a:schemeClr>
                </a:solidFill>
                <a:latin typeface="微软雅黑" pitchFamily="34" charset="-122"/>
                <a:ea typeface="微软雅黑" pitchFamily="34" charset="-122"/>
              </a:rPr>
              <a:t>(</a:t>
            </a:r>
            <a:r>
              <a:rPr lang="en-US" altLang="zh-CN" sz="2400" b="1" dirty="0" err="1">
                <a:solidFill>
                  <a:schemeClr val="tx1">
                    <a:lumMod val="65000"/>
                    <a:lumOff val="35000"/>
                  </a:schemeClr>
                </a:solidFill>
                <a:latin typeface="微软雅黑" pitchFamily="34" charset="-122"/>
                <a:ea typeface="微软雅黑" pitchFamily="34" charset="-122"/>
              </a:rPr>
              <a:t>WordLevel</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以词作为基本语义特征</a:t>
            </a:r>
            <a:r>
              <a:rPr lang="zh-CN" altLang="en-US" sz="2400" b="1" dirty="0" smtClean="0">
                <a:solidFill>
                  <a:schemeClr val="tx1">
                    <a:lumMod val="65000"/>
                    <a:lumOff val="35000"/>
                  </a:schemeClr>
                </a:solidFill>
                <a:latin typeface="微软雅黑" pitchFamily="34" charset="-122"/>
                <a:ea typeface="微软雅黑" pitchFamily="34" charset="-122"/>
              </a:rPr>
              <a:t>。以</a:t>
            </a:r>
            <a:r>
              <a:rPr lang="zh-CN" altLang="en-US" sz="2400" b="1" dirty="0">
                <a:solidFill>
                  <a:schemeClr val="tx1">
                    <a:lumMod val="65000"/>
                    <a:lumOff val="35000"/>
                  </a:schemeClr>
                </a:solidFill>
                <a:latin typeface="微软雅黑" pitchFamily="34" charset="-122"/>
                <a:ea typeface="微软雅黑" pitchFamily="34" charset="-122"/>
              </a:rPr>
              <a:t>单词作为基本语义特征在文本分类、信息检索系统中工作良好</a:t>
            </a:r>
            <a:r>
              <a:rPr lang="zh-CN" altLang="en-US" sz="2400" b="1" dirty="0" smtClean="0">
                <a:solidFill>
                  <a:schemeClr val="tx1">
                    <a:lumMod val="65000"/>
                    <a:lumOff val="35000"/>
                  </a:schemeClr>
                </a:solidFill>
                <a:latin typeface="微软雅黑" pitchFamily="34" charset="-122"/>
                <a:ea typeface="微软雅黑" pitchFamily="34" charset="-122"/>
              </a:rPr>
              <a:t>，是最</a:t>
            </a:r>
            <a:r>
              <a:rPr lang="zh-CN" altLang="en-US" sz="2400" b="1" dirty="0">
                <a:solidFill>
                  <a:schemeClr val="tx1">
                    <a:lumMod val="65000"/>
                    <a:lumOff val="35000"/>
                  </a:schemeClr>
                </a:solidFill>
                <a:latin typeface="微软雅黑" pitchFamily="34" charset="-122"/>
                <a:ea typeface="微软雅黑" pitchFamily="34" charset="-122"/>
              </a:rPr>
              <a:t>常见的基本语义特征。</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词级别语义特征</a:t>
            </a:r>
          </a:p>
        </p:txBody>
      </p:sp>
      <p:sp>
        <p:nvSpPr>
          <p:cNvPr id="20" name="文本框 70"/>
          <p:cNvSpPr txBox="1"/>
          <p:nvPr/>
        </p:nvSpPr>
        <p:spPr>
          <a:xfrm>
            <a:off x="752548" y="1370971"/>
            <a:ext cx="4801314" cy="830997"/>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微软雅黑" pitchFamily="34" charset="-122"/>
                <a:ea typeface="微软雅黑" pitchFamily="34" charset="-122"/>
              </a:rPr>
              <a:t>词特征可进行计算的因素有很多</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最</a:t>
            </a:r>
            <a:r>
              <a:rPr lang="zh-CN" altLang="en-US" sz="2400" dirty="0">
                <a:latin typeface="微软雅黑" pitchFamily="34" charset="-122"/>
                <a:ea typeface="微软雅黑" pitchFamily="34" charset="-122"/>
              </a:rPr>
              <a:t>常用的有词频、</a:t>
            </a:r>
            <a:r>
              <a:rPr lang="zh-CN" altLang="en-US" sz="2400" dirty="0" smtClean="0">
                <a:latin typeface="微软雅黑" pitchFamily="34" charset="-122"/>
                <a:ea typeface="微软雅黑" pitchFamily="34" charset="-122"/>
              </a:rPr>
              <a:t>词性：</a:t>
            </a:r>
            <a:endParaRPr lang="zh-CN" altLang="en-US" sz="2400" dirty="0">
              <a:latin typeface="微软雅黑" pitchFamily="34" charset="-122"/>
              <a:ea typeface="微软雅黑" pitchFamily="34" charset="-122"/>
            </a:endParaRPr>
          </a:p>
        </p:txBody>
      </p:sp>
      <p:cxnSp>
        <p:nvCxnSpPr>
          <p:cNvPr id="24" name="直接连接符 23"/>
          <p:cNvCxnSpPr/>
          <p:nvPr/>
        </p:nvCxnSpPr>
        <p:spPr>
          <a:xfrm>
            <a:off x="738431" y="232722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431" y="297467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1134854" y="255158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7" name="矩形 26"/>
          <p:cNvSpPr/>
          <p:nvPr/>
        </p:nvSpPr>
        <p:spPr bwMode="auto">
          <a:xfrm>
            <a:off x="1116382" y="32394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8" name="文本框 12"/>
          <p:cNvSpPr txBox="1"/>
          <p:nvPr/>
        </p:nvSpPr>
        <p:spPr>
          <a:xfrm>
            <a:off x="1540497" y="2429326"/>
            <a:ext cx="3277397"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词频</a:t>
            </a:r>
            <a:endParaRPr lang="en-US" altLang="zh-CN" sz="1800" dirty="0"/>
          </a:p>
        </p:txBody>
      </p:sp>
      <p:sp>
        <p:nvSpPr>
          <p:cNvPr id="29" name="文本框 14"/>
          <p:cNvSpPr txBox="1"/>
          <p:nvPr/>
        </p:nvSpPr>
        <p:spPr>
          <a:xfrm>
            <a:off x="1567313" y="2932232"/>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词性</a:t>
            </a:r>
          </a:p>
        </p:txBody>
      </p:sp>
      <p:cxnSp>
        <p:nvCxnSpPr>
          <p:cNvPr id="30" name="直接连接符 29"/>
          <p:cNvCxnSpPr/>
          <p:nvPr/>
        </p:nvCxnSpPr>
        <p:spPr>
          <a:xfrm>
            <a:off x="720410" y="363429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1124517" y="391195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2" name="文本框 14"/>
          <p:cNvSpPr txBox="1"/>
          <p:nvPr/>
        </p:nvSpPr>
        <p:spPr>
          <a:xfrm>
            <a:off x="1575448" y="3824445"/>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文档、词语长度</a:t>
            </a:r>
          </a:p>
        </p:txBody>
      </p:sp>
      <p:cxnSp>
        <p:nvCxnSpPr>
          <p:cNvPr id="33" name="直接连接符 32"/>
          <p:cNvCxnSpPr/>
          <p:nvPr/>
        </p:nvCxnSpPr>
        <p:spPr>
          <a:xfrm>
            <a:off x="728545" y="436519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1081843" y="460261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5" name="文本框 14"/>
          <p:cNvSpPr txBox="1"/>
          <p:nvPr/>
        </p:nvSpPr>
        <p:spPr>
          <a:xfrm>
            <a:off x="1532774" y="4515109"/>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词语直径</a:t>
            </a:r>
          </a:p>
        </p:txBody>
      </p:sp>
      <p:pic>
        <p:nvPicPr>
          <p:cNvPr id="21" name="图片 20"/>
          <p:cNvPicPr/>
          <p:nvPr/>
        </p:nvPicPr>
        <p:blipFill>
          <a:blip r:embed="rId3" cstate="print"/>
          <a:stretch>
            <a:fillRect/>
          </a:stretch>
        </p:blipFill>
        <p:spPr>
          <a:xfrm>
            <a:off x="6458008" y="1675144"/>
            <a:ext cx="3986530" cy="2599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8134432" y="4417949"/>
            <a:ext cx="1107996" cy="369332"/>
          </a:xfrm>
          <a:prstGeom prst="rect">
            <a:avLst/>
          </a:prstGeom>
        </p:spPr>
        <p:txBody>
          <a:bodyPr wrap="none">
            <a:spAutoFit/>
          </a:bodyPr>
          <a:lstStyle/>
          <a:p>
            <a:r>
              <a:rPr lang="zh-CN" altLang="zh-CN" dirty="0"/>
              <a:t>词袋模型</a:t>
            </a:r>
            <a:endParaRPr lang="zh-CN" altLang="en-US" dirty="0"/>
          </a:p>
        </p:txBody>
      </p:sp>
      <p:cxnSp>
        <p:nvCxnSpPr>
          <p:cNvPr id="37" name="直接连接符 36"/>
          <p:cNvCxnSpPr/>
          <p:nvPr/>
        </p:nvCxnSpPr>
        <p:spPr>
          <a:xfrm>
            <a:off x="728545" y="50117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081843" y="524916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9" name="文本框 14"/>
          <p:cNvSpPr txBox="1"/>
          <p:nvPr/>
        </p:nvSpPr>
        <p:spPr>
          <a:xfrm>
            <a:off x="1532774" y="5161655"/>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首次出现位置</a:t>
            </a:r>
          </a:p>
        </p:txBody>
      </p:sp>
      <p:cxnSp>
        <p:nvCxnSpPr>
          <p:cNvPr id="40" name="直接连接符 39"/>
          <p:cNvCxnSpPr/>
          <p:nvPr/>
        </p:nvCxnSpPr>
        <p:spPr>
          <a:xfrm>
            <a:off x="685871" y="570240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44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90" y="5336929"/>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亚词级别</a:t>
            </a:r>
            <a:r>
              <a:rPr lang="en-US" altLang="zh-CN" sz="2400" b="1" dirty="0">
                <a:solidFill>
                  <a:schemeClr val="tx1">
                    <a:lumMod val="65000"/>
                    <a:lumOff val="35000"/>
                  </a:schemeClr>
                </a:solidFill>
                <a:latin typeface="微软雅黑" pitchFamily="34" charset="-122"/>
                <a:ea typeface="微软雅黑" pitchFamily="34" charset="-122"/>
              </a:rPr>
              <a:t>(Sub-Word Level)</a:t>
            </a:r>
            <a:r>
              <a:rPr lang="zh-CN" altLang="en-US" sz="2400" b="1" dirty="0">
                <a:solidFill>
                  <a:schemeClr val="tx1">
                    <a:lumMod val="65000"/>
                    <a:lumOff val="35000"/>
                  </a:schemeClr>
                </a:solidFill>
                <a:latin typeface="微软雅黑" pitchFamily="34" charset="-122"/>
                <a:ea typeface="微软雅黑" pitchFamily="34" charset="-122"/>
              </a:rPr>
              <a:t>也称为字素级别</a:t>
            </a:r>
            <a:r>
              <a:rPr lang="en-US" altLang="zh-CN" sz="2400" b="1" dirty="0">
                <a:solidFill>
                  <a:schemeClr val="tx1">
                    <a:lumMod val="65000"/>
                    <a:lumOff val="35000"/>
                  </a:schemeClr>
                </a:solidFill>
                <a:latin typeface="微软雅黑" pitchFamily="34" charset="-122"/>
                <a:ea typeface="微软雅黑" pitchFamily="34" charset="-122"/>
              </a:rPr>
              <a:t>(</a:t>
            </a:r>
            <a:r>
              <a:rPr lang="en-US" altLang="zh-CN" sz="2400" b="1" dirty="0" err="1">
                <a:solidFill>
                  <a:schemeClr val="tx1">
                    <a:lumMod val="65000"/>
                    <a:lumOff val="35000"/>
                  </a:schemeClr>
                </a:solidFill>
                <a:latin typeface="微软雅黑" pitchFamily="34" charset="-122"/>
                <a:ea typeface="微软雅黑" pitchFamily="34" charset="-122"/>
              </a:rPr>
              <a:t>GraphemicLevel</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。在英文中比词级别更低的文字组成单位是字母，在汉语中则是单字。</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亚词级别语义特征</a:t>
            </a:r>
          </a:p>
        </p:txBody>
      </p:sp>
      <p:sp>
        <p:nvSpPr>
          <p:cNvPr id="21" name="Freeform 274"/>
          <p:cNvSpPr>
            <a:spLocks/>
          </p:cNvSpPr>
          <p:nvPr/>
        </p:nvSpPr>
        <p:spPr bwMode="auto">
          <a:xfrm>
            <a:off x="4068087" y="2836152"/>
            <a:ext cx="1440000" cy="1440000"/>
          </a:xfrm>
          <a:prstGeom prst="flowChartConnector">
            <a:avLst/>
          </a:prstGeom>
          <a:solidFill>
            <a:srgbClr val="F784A5"/>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369"/>
          <p:cNvSpPr>
            <a:spLocks/>
          </p:cNvSpPr>
          <p:nvPr/>
        </p:nvSpPr>
        <p:spPr bwMode="auto">
          <a:xfrm>
            <a:off x="6690129" y="2853536"/>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a:p>
        </p:txBody>
      </p:sp>
      <p:sp>
        <p:nvSpPr>
          <p:cNvPr id="38" name="TextBox 33"/>
          <p:cNvSpPr txBox="1"/>
          <p:nvPr/>
        </p:nvSpPr>
        <p:spPr>
          <a:xfrm>
            <a:off x="4243705" y="3146756"/>
            <a:ext cx="1088760" cy="369332"/>
          </a:xfrm>
          <a:prstGeom prst="rect">
            <a:avLst/>
          </a:prstGeom>
          <a:noFill/>
        </p:spPr>
        <p:txBody>
          <a:bodyPr wrap="none" rtlCol="0">
            <a:spAutoFit/>
          </a:bodyPr>
          <a:lstStyle/>
          <a:p>
            <a:pPr algn="ctr"/>
            <a:r>
              <a:rPr lang="en-US" altLang="zh-CN" dirty="0">
                <a:solidFill>
                  <a:schemeClr val="bg1"/>
                </a:solidFill>
                <a:latin typeface="微软雅黑" pitchFamily="34" charset="-122"/>
                <a:ea typeface="微软雅黑" pitchFamily="34" charset="-122"/>
              </a:rPr>
              <a:t> n</a:t>
            </a:r>
            <a:r>
              <a:rPr lang="zh-CN" altLang="en-US" dirty="0">
                <a:solidFill>
                  <a:schemeClr val="bg1"/>
                </a:solidFill>
                <a:latin typeface="微软雅黑" pitchFamily="34" charset="-122"/>
                <a:ea typeface="微软雅黑" pitchFamily="34" charset="-122"/>
              </a:rPr>
              <a:t>元模型</a:t>
            </a:r>
            <a:endParaRPr lang="en-US" altLang="zh-CN" dirty="0">
              <a:solidFill>
                <a:schemeClr val="bg1"/>
              </a:solidFill>
              <a:latin typeface="微软雅黑" pitchFamily="34" charset="-122"/>
              <a:ea typeface="微软雅黑" pitchFamily="34" charset="-122"/>
            </a:endParaRPr>
          </a:p>
        </p:txBody>
      </p:sp>
      <p:sp>
        <p:nvSpPr>
          <p:cNvPr id="39" name="TextBox 35"/>
          <p:cNvSpPr txBox="1"/>
          <p:nvPr/>
        </p:nvSpPr>
        <p:spPr>
          <a:xfrm>
            <a:off x="6856131" y="3145016"/>
            <a:ext cx="1107996" cy="646331"/>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多词</a:t>
            </a:r>
            <a:r>
              <a:rPr lang="zh-CN" altLang="en-US" dirty="0" smtClean="0">
                <a:solidFill>
                  <a:schemeClr val="bg1"/>
                </a:solidFill>
                <a:latin typeface="微软雅黑" pitchFamily="34" charset="-122"/>
                <a:ea typeface="微软雅黑" pitchFamily="34" charset="-122"/>
              </a:rPr>
              <a:t>级别</a:t>
            </a:r>
            <a:endParaRPr lang="en-US" altLang="zh-CN" dirty="0" smtClean="0">
              <a:solidFill>
                <a:schemeClr val="bg1"/>
              </a:solidFill>
              <a:latin typeface="微软雅黑" pitchFamily="34" charset="-122"/>
              <a:ea typeface="微软雅黑" pitchFamily="34" charset="-122"/>
            </a:endParaRPr>
          </a:p>
          <a:p>
            <a:pPr algn="ctr"/>
            <a:r>
              <a:rPr lang="zh-CN" altLang="en-US" dirty="0" smtClean="0">
                <a:solidFill>
                  <a:schemeClr val="bg1"/>
                </a:solidFill>
                <a:latin typeface="微软雅黑" pitchFamily="34" charset="-122"/>
                <a:ea typeface="微软雅黑" pitchFamily="34" charset="-122"/>
              </a:rPr>
              <a:t>语义</a:t>
            </a:r>
            <a:r>
              <a:rPr lang="zh-CN" altLang="en-US" dirty="0">
                <a:solidFill>
                  <a:schemeClr val="bg1"/>
                </a:solidFill>
                <a:latin typeface="微软雅黑" pitchFamily="34" charset="-122"/>
                <a:ea typeface="微软雅黑" pitchFamily="34" charset="-122"/>
              </a:rPr>
              <a:t>特征</a:t>
            </a:r>
          </a:p>
        </p:txBody>
      </p:sp>
      <p:cxnSp>
        <p:nvCxnSpPr>
          <p:cNvPr id="40" name="直接箭头连接符 39"/>
          <p:cNvCxnSpPr/>
          <p:nvPr/>
        </p:nvCxnSpPr>
        <p:spPr>
          <a:xfrm flipH="1">
            <a:off x="1825359" y="2640960"/>
            <a:ext cx="1728192"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1" idx="1"/>
          </p:cNvCxnSpPr>
          <p:nvPr/>
        </p:nvCxnSpPr>
        <p:spPr>
          <a:xfrm>
            <a:off x="3553551" y="264096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522295" y="2640960"/>
            <a:ext cx="1728000" cy="0"/>
          </a:xfrm>
          <a:prstGeom prst="line">
            <a:avLst/>
          </a:prstGeom>
          <a:ln>
            <a:solidFill>
              <a:srgbClr val="31B5D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37" idx="7"/>
          </p:cNvCxnSpPr>
          <p:nvPr/>
        </p:nvCxnSpPr>
        <p:spPr>
          <a:xfrm flipH="1">
            <a:off x="7919246" y="2640960"/>
            <a:ext cx="597518" cy="423459"/>
          </a:xfrm>
          <a:prstGeom prst="line">
            <a:avLst/>
          </a:prstGeom>
          <a:ln>
            <a:solidFill>
              <a:srgbClr val="31B5D6"/>
            </a:solidFill>
          </a:ln>
        </p:spPr>
        <p:style>
          <a:lnRef idx="1">
            <a:schemeClr val="accent1"/>
          </a:lnRef>
          <a:fillRef idx="0">
            <a:schemeClr val="accent1"/>
          </a:fillRef>
          <a:effectRef idx="0">
            <a:schemeClr val="accent1"/>
          </a:effectRef>
          <a:fontRef idx="minor">
            <a:schemeClr val="tx1"/>
          </a:fontRef>
        </p:style>
      </p:cxnSp>
      <p:sp>
        <p:nvSpPr>
          <p:cNvPr id="44" name="文本框 88"/>
          <p:cNvSpPr txBox="1"/>
          <p:nvPr/>
        </p:nvSpPr>
        <p:spPr>
          <a:xfrm>
            <a:off x="1042668" y="2875856"/>
            <a:ext cx="2532612" cy="1384995"/>
          </a:xfrm>
          <a:prstGeom prst="rect">
            <a:avLst/>
          </a:prstGeom>
          <a:noFill/>
        </p:spPr>
        <p:txBody>
          <a:bodyPr wrap="square" rtlCol="0">
            <a:spAutoFit/>
          </a:bodyPr>
          <a:lstStyle/>
          <a:p>
            <a:pPr marL="285750" indent="-285750">
              <a:buFont typeface="Arial" pitchFamily="34" charset="0"/>
              <a:buChar char="•"/>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元模型将文本表示为重叠的</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个连续字母</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对应汉语情况为单字</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的序列作为特征项；</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zh-CN" sz="1400" dirty="0">
                <a:solidFill>
                  <a:schemeClr val="bg2">
                    <a:lumMod val="25000"/>
                  </a:schemeClr>
                </a:solidFill>
                <a:latin typeface="微软雅黑" panose="020B0503020204020204" pitchFamily="34" charset="-122"/>
                <a:ea typeface="微软雅黑" panose="020B0503020204020204" pitchFamily="34" charset="-122"/>
              </a:rPr>
              <a:t>采用</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 n</a:t>
            </a:r>
            <a:r>
              <a:rPr lang="zh-CN" altLang="zh-CN" sz="1400" dirty="0">
                <a:solidFill>
                  <a:schemeClr val="bg2">
                    <a:lumMod val="25000"/>
                  </a:schemeClr>
                </a:solidFill>
                <a:latin typeface="微软雅黑" panose="020B0503020204020204" pitchFamily="34" charset="-122"/>
                <a:ea typeface="微软雅黑" panose="020B0503020204020204" pitchFamily="34" charset="-122"/>
              </a:rPr>
              <a:t>元模型时，需要考虑数值</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n</a:t>
            </a:r>
            <a:r>
              <a:rPr lang="zh-CN" altLang="zh-CN" sz="1400" dirty="0">
                <a:solidFill>
                  <a:schemeClr val="bg2">
                    <a:lumMod val="25000"/>
                  </a:schemeClr>
                </a:solidFill>
                <a:latin typeface="微软雅黑" panose="020B0503020204020204" pitchFamily="34" charset="-122"/>
                <a:ea typeface="微软雅黑" panose="020B0503020204020204" pitchFamily="34" charset="-122"/>
              </a:rPr>
              <a:t>的选择</a:t>
            </a:r>
            <a:r>
              <a:rPr lang="zh-CN" altLang="zh-CN" sz="1400" dirty="0" smtClean="0">
                <a:solidFill>
                  <a:schemeClr val="bg2">
                    <a:lumMod val="25000"/>
                  </a:schemeClr>
                </a:solidFill>
                <a:latin typeface="微软雅黑" panose="020B0503020204020204" pitchFamily="34" charset="-122"/>
                <a:ea typeface="微软雅黑" panose="020B0503020204020204" pitchFamily="34" charset="-122"/>
              </a:rPr>
              <a:t>问题</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文本框 89"/>
          <p:cNvSpPr txBox="1"/>
          <p:nvPr/>
        </p:nvSpPr>
        <p:spPr>
          <a:xfrm>
            <a:off x="8518457" y="2907407"/>
            <a:ext cx="2611361" cy="2031325"/>
          </a:xfrm>
          <a:prstGeom prst="rect">
            <a:avLst/>
          </a:prstGeom>
          <a:noFill/>
        </p:spPr>
        <p:txBody>
          <a:bodyPr wrap="square" rtlCol="0">
            <a:spAutoFit/>
          </a:bodyPr>
          <a:lstStyle/>
          <a:p>
            <a:pPr marL="285750" indent="-285750">
              <a:buFont typeface="Arial" pitchFamily="34" charset="0"/>
              <a:buChar char="•"/>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多词级别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(Multi-Word Leve1)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指用多个词作为文本的特征项，多词可以比词级别表示更多的</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语义信息；</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经常</a:t>
            </a:r>
            <a:r>
              <a:rPr lang="zh-CN" altLang="zh-CN" sz="1400" dirty="0" smtClean="0">
                <a:solidFill>
                  <a:schemeClr val="bg2">
                    <a:lumMod val="25000"/>
                  </a:schemeClr>
                </a:solidFill>
                <a:latin typeface="微软雅黑" panose="020B0503020204020204" pitchFamily="34" charset="-122"/>
                <a:ea typeface="微软雅黑" panose="020B0503020204020204" pitchFamily="34" charset="-122"/>
              </a:rPr>
              <a:t>从</a:t>
            </a:r>
            <a:r>
              <a:rPr lang="zh-CN" altLang="zh-CN" sz="1400" dirty="0">
                <a:solidFill>
                  <a:schemeClr val="bg2">
                    <a:lumMod val="25000"/>
                  </a:schemeClr>
                </a:solidFill>
                <a:latin typeface="微软雅黑" panose="020B0503020204020204" pitchFamily="34" charset="-122"/>
                <a:ea typeface="微软雅黑" panose="020B0503020204020204" pitchFamily="34" charset="-122"/>
              </a:rPr>
              <a:t>统计角度根据词之间较高的同现频率</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(Co-</a:t>
            </a:r>
            <a:r>
              <a:rPr lang="en-US" altLang="zh-CN" sz="1400" dirty="0" err="1">
                <a:solidFill>
                  <a:schemeClr val="bg2">
                    <a:lumMod val="25000"/>
                  </a:schemeClr>
                </a:solidFill>
                <a:latin typeface="微软雅黑" panose="020B0503020204020204" pitchFamily="34" charset="-122"/>
                <a:ea typeface="微软雅黑" panose="020B0503020204020204" pitchFamily="34" charset="-122"/>
              </a:rPr>
              <a:t>OccurFrequency</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 </a:t>
            </a:r>
            <a:r>
              <a:rPr lang="zh-CN" altLang="zh-CN" sz="1400" dirty="0">
                <a:solidFill>
                  <a:schemeClr val="bg2">
                    <a:lumMod val="25000"/>
                  </a:schemeClr>
                </a:solidFill>
                <a:latin typeface="微软雅黑" panose="020B0503020204020204" pitchFamily="34" charset="-122"/>
                <a:ea typeface="微软雅黑" panose="020B0503020204020204" pitchFamily="34" charset="-122"/>
              </a:rPr>
              <a:t>来选取特征项</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1644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90" y="5336929"/>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根据语义级别由低到高来分，文本语义特征可分为：亚词级别、词级别、多词级别、语义级别和语用级别。其中，应用最为广泛的是词级别。</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512" b="18848"/>
          <a:stretch/>
        </p:blipFill>
        <p:spPr bwMode="auto">
          <a:xfrm>
            <a:off x="6653672" y="1711791"/>
            <a:ext cx="4716571" cy="263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汉语的语义特征抽取</a:t>
            </a:r>
          </a:p>
        </p:txBody>
      </p:sp>
      <p:sp>
        <p:nvSpPr>
          <p:cNvPr id="20" name="文本框 70"/>
          <p:cNvSpPr txBox="1"/>
          <p:nvPr/>
        </p:nvSpPr>
        <p:spPr>
          <a:xfrm>
            <a:off x="752548" y="1465957"/>
            <a:ext cx="510909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语义特征需具备如下特征：</a:t>
            </a:r>
            <a:endParaRPr lang="zh-CN" altLang="en-US" dirty="0"/>
          </a:p>
        </p:txBody>
      </p:sp>
      <p:cxnSp>
        <p:nvCxnSpPr>
          <p:cNvPr id="24" name="直接连接符 23"/>
          <p:cNvCxnSpPr/>
          <p:nvPr/>
        </p:nvCxnSpPr>
        <p:spPr>
          <a:xfrm>
            <a:off x="738431" y="232722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431" y="297467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1134854" y="255158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7" name="矩形 26"/>
          <p:cNvSpPr/>
          <p:nvPr/>
        </p:nvSpPr>
        <p:spPr bwMode="auto">
          <a:xfrm>
            <a:off x="1116382" y="32394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8" name="文本框 12"/>
          <p:cNvSpPr txBox="1"/>
          <p:nvPr/>
        </p:nvSpPr>
        <p:spPr>
          <a:xfrm>
            <a:off x="1540497" y="2429326"/>
            <a:ext cx="3277397"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特征项要</a:t>
            </a:r>
            <a:r>
              <a:rPr lang="zh-CN" altLang="en-US" sz="1800" dirty="0" smtClean="0"/>
              <a:t>能确实</a:t>
            </a:r>
            <a:r>
              <a:rPr lang="zh-CN" altLang="en-US" sz="1800" dirty="0"/>
              <a:t>标识文本</a:t>
            </a:r>
            <a:r>
              <a:rPr lang="zh-CN" altLang="en-US" sz="1800" dirty="0" smtClean="0"/>
              <a:t>内容</a:t>
            </a:r>
            <a:endParaRPr lang="en-US" altLang="zh-CN" sz="1800" dirty="0"/>
          </a:p>
        </p:txBody>
      </p:sp>
      <p:sp>
        <p:nvSpPr>
          <p:cNvPr id="29" name="文本框 14"/>
          <p:cNvSpPr txBox="1"/>
          <p:nvPr/>
        </p:nvSpPr>
        <p:spPr>
          <a:xfrm>
            <a:off x="1567313" y="2932232"/>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具有</a:t>
            </a:r>
            <a:r>
              <a:rPr lang="zh-CN" altLang="en-US" sz="1800" dirty="0"/>
              <a:t>将目标文本与其他文本相区分的能力</a:t>
            </a:r>
          </a:p>
        </p:txBody>
      </p:sp>
      <p:cxnSp>
        <p:nvCxnSpPr>
          <p:cNvPr id="30" name="直接连接符 29"/>
          <p:cNvCxnSpPr/>
          <p:nvPr/>
        </p:nvCxnSpPr>
        <p:spPr>
          <a:xfrm>
            <a:off x="720410" y="363429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1124517" y="391195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2" name="文本框 14"/>
          <p:cNvSpPr txBox="1"/>
          <p:nvPr/>
        </p:nvSpPr>
        <p:spPr>
          <a:xfrm>
            <a:off x="1575448" y="3824445"/>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特征项的个数不能太多</a:t>
            </a:r>
          </a:p>
        </p:txBody>
      </p:sp>
      <p:cxnSp>
        <p:nvCxnSpPr>
          <p:cNvPr id="33" name="直接连接符 32"/>
          <p:cNvCxnSpPr/>
          <p:nvPr/>
        </p:nvCxnSpPr>
        <p:spPr>
          <a:xfrm>
            <a:off x="728545" y="436519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1081843" y="460261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5" name="文本框 14"/>
          <p:cNvSpPr txBox="1"/>
          <p:nvPr/>
        </p:nvSpPr>
        <p:spPr>
          <a:xfrm>
            <a:off x="1532774" y="4515109"/>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特征项分离要比较容易实现</a:t>
            </a:r>
          </a:p>
        </p:txBody>
      </p:sp>
      <p:cxnSp>
        <p:nvCxnSpPr>
          <p:cNvPr id="36" name="直接连接符 35"/>
          <p:cNvCxnSpPr/>
          <p:nvPr/>
        </p:nvCxnSpPr>
        <p:spPr>
          <a:xfrm>
            <a:off x="685871" y="50558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44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特征子集选择</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AutoShape 2" descr="“微信”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6871" name="Picture 7" descr="C:\Users\Administrator\AppData\Roaming\Tencent\Users\21811376\QQ\WinTemp\RichOle\8$QZIE0IBM2$0N8S`0O~~WY.png"/>
          <p:cNvPicPr>
            <a:picLocks noChangeAspect="1" noChangeArrowheads="1"/>
          </p:cNvPicPr>
          <p:nvPr/>
        </p:nvPicPr>
        <p:blipFill rotWithShape="1">
          <a:blip r:embed="rId3">
            <a:extLst>
              <a:ext uri="{28A0092B-C50C-407E-A947-70E740481C1C}">
                <a14:useLocalDpi xmlns:a14="http://schemas.microsoft.com/office/drawing/2010/main" val="0"/>
              </a:ext>
            </a:extLst>
          </a:blip>
          <a:srcRect b="1955"/>
          <a:stretch/>
        </p:blipFill>
        <p:spPr bwMode="auto">
          <a:xfrm>
            <a:off x="2286000" y="1294048"/>
            <a:ext cx="7587574" cy="3630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7" name="文本框 145"/>
          <p:cNvSpPr txBox="1"/>
          <p:nvPr/>
        </p:nvSpPr>
        <p:spPr>
          <a:xfrm>
            <a:off x="998490" y="5336929"/>
            <a:ext cx="10316055"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机器学习领域存在多种特征选择方法，</a:t>
            </a:r>
            <a:r>
              <a:rPr lang="en-US" altLang="zh-CN" sz="2400" b="1" dirty="0" err="1">
                <a:solidFill>
                  <a:schemeClr val="tx1">
                    <a:lumMod val="65000"/>
                    <a:lumOff val="35000"/>
                  </a:schemeClr>
                </a:solidFill>
                <a:latin typeface="微软雅黑" pitchFamily="34" charset="-122"/>
                <a:ea typeface="微软雅黑" pitchFamily="34" charset="-122"/>
              </a:rPr>
              <a:t>Guyon</a:t>
            </a:r>
            <a:r>
              <a:rPr lang="zh-CN" altLang="en-US" sz="2400" b="1" dirty="0">
                <a:solidFill>
                  <a:schemeClr val="tx1">
                    <a:lumMod val="65000"/>
                    <a:lumOff val="35000"/>
                  </a:schemeClr>
                </a:solidFill>
                <a:latin typeface="微软雅黑" pitchFamily="34" charset="-122"/>
                <a:ea typeface="微软雅黑" pitchFamily="34" charset="-122"/>
              </a:rPr>
              <a:t>等人对特征子集选择进行了详尽讨论，分析比较了目前常用的</a:t>
            </a:r>
            <a:r>
              <a:rPr lang="en-US" altLang="zh-CN" sz="2400" b="1" dirty="0">
                <a:solidFill>
                  <a:schemeClr val="tx1">
                    <a:lumMod val="65000"/>
                    <a:lumOff val="35000"/>
                  </a:schemeClr>
                </a:solidFill>
                <a:latin typeface="微软雅黑" pitchFamily="34" charset="-122"/>
                <a:ea typeface="微软雅黑" pitchFamily="34" charset="-122"/>
              </a:rPr>
              <a:t>3</a:t>
            </a:r>
            <a:r>
              <a:rPr lang="zh-CN" altLang="en-US" sz="2400" b="1" dirty="0">
                <a:solidFill>
                  <a:schemeClr val="tx1">
                    <a:lumMod val="65000"/>
                    <a:lumOff val="35000"/>
                  </a:schemeClr>
                </a:solidFill>
                <a:latin typeface="微软雅黑" pitchFamily="34" charset="-122"/>
                <a:ea typeface="微软雅黑" pitchFamily="34" charset="-122"/>
              </a:rPr>
              <a:t>种特征选择方式：过滤 </a:t>
            </a:r>
            <a:r>
              <a:rPr lang="en-US" altLang="zh-CN" sz="2400" b="1" dirty="0">
                <a:solidFill>
                  <a:schemeClr val="tx1">
                    <a:lumMod val="65000"/>
                    <a:lumOff val="35000"/>
                  </a:schemeClr>
                </a:solidFill>
                <a:latin typeface="微软雅黑" pitchFamily="34" charset="-122"/>
                <a:ea typeface="微软雅黑" pitchFamily="34" charset="-122"/>
              </a:rPr>
              <a:t>(filter)</a:t>
            </a:r>
            <a:r>
              <a:rPr lang="zh-CN" altLang="en-US" sz="2400" b="1" dirty="0">
                <a:solidFill>
                  <a:schemeClr val="tx1">
                    <a:lumMod val="65000"/>
                    <a:lumOff val="35000"/>
                  </a:schemeClr>
                </a:solidFill>
                <a:latin typeface="微软雅黑" pitchFamily="34" charset="-122"/>
                <a:ea typeface="微软雅黑" pitchFamily="34" charset="-122"/>
              </a:rPr>
              <a:t>、组合</a:t>
            </a:r>
            <a:r>
              <a:rPr lang="en-US" altLang="zh-CN" sz="2400" b="1" dirty="0">
                <a:solidFill>
                  <a:schemeClr val="tx1">
                    <a:lumMod val="65000"/>
                    <a:lumOff val="35000"/>
                  </a:schemeClr>
                </a:solidFill>
                <a:latin typeface="微软雅黑" pitchFamily="34" charset="-122"/>
                <a:ea typeface="微软雅黑" pitchFamily="34" charset="-122"/>
              </a:rPr>
              <a:t>(wrappers)</a:t>
            </a:r>
            <a:r>
              <a:rPr lang="zh-CN" altLang="en-US" sz="2400" b="1" dirty="0">
                <a:solidFill>
                  <a:schemeClr val="tx1">
                    <a:lumMod val="65000"/>
                    <a:lumOff val="35000"/>
                  </a:schemeClr>
                </a:solidFill>
                <a:latin typeface="微软雅黑" pitchFamily="34" charset="-122"/>
                <a:ea typeface="微软雅黑" pitchFamily="34" charset="-122"/>
              </a:rPr>
              <a:t>与嵌入</a:t>
            </a:r>
            <a:r>
              <a:rPr lang="en-US" altLang="zh-CN" sz="2400" b="1" dirty="0">
                <a:solidFill>
                  <a:schemeClr val="tx1">
                    <a:lumMod val="65000"/>
                    <a:lumOff val="35000"/>
                  </a:schemeClr>
                </a:solidFill>
                <a:latin typeface="微软雅黑" pitchFamily="34" charset="-122"/>
                <a:ea typeface="微软雅黑" pitchFamily="34" charset="-122"/>
              </a:rPr>
              <a:t>(embedded)</a:t>
            </a:r>
          </a:p>
        </p:txBody>
      </p:sp>
    </p:spTree>
    <p:extLst>
      <p:ext uri="{BB962C8B-B14F-4D97-AF65-F5344CB8AC3E}">
        <p14:creationId xmlns:p14="http://schemas.microsoft.com/office/powerpoint/2010/main" val="2386831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长尾理论和二八定律</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AutoShape 2" descr="“微信”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60" y="1229761"/>
            <a:ext cx="47625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190750"/>
            <a:ext cx="47625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5" descr="游泳池里的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036" y="3314700"/>
            <a:ext cx="47625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50183" name="Picture 7" descr="打通任督二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117" y="2200275"/>
            <a:ext cx="4762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0185" name="Picture 9" descr="砖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2536" y="4181475"/>
            <a:ext cx="47625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0187" name="Picture 11" descr="个人闲置女朋友"/>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49" y="1071975"/>
            <a:ext cx="4762500" cy="3114676"/>
          </a:xfrm>
          <a:prstGeom prst="rect">
            <a:avLst/>
          </a:prstGeom>
          <a:noFill/>
          <a:extLst>
            <a:ext uri="{909E8E84-426E-40DD-AFC4-6F175D3DCCD1}">
              <a14:hiddenFill xmlns:a14="http://schemas.microsoft.com/office/drawing/2010/main">
                <a:solidFill>
                  <a:srgbClr val="FFFFFF"/>
                </a:solidFill>
              </a14:hiddenFill>
            </a:ext>
          </a:extLst>
        </p:spPr>
      </p:pic>
      <p:pic>
        <p:nvPicPr>
          <p:cNvPr id="50189" name="Picture 13" descr="阿迪王黄金战靴"/>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0727" y="2868405"/>
            <a:ext cx="4762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57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0179"/>
                                        </p:tgtEl>
                                        <p:attrNameLst>
                                          <p:attrName>style.visibility</p:attrName>
                                        </p:attrNameLst>
                                      </p:cBhvr>
                                      <p:to>
                                        <p:strVal val="visible"/>
                                      </p:to>
                                    </p:set>
                                    <p:animEffect transition="in" filter="fade">
                                      <p:cBhvr>
                                        <p:cTn id="11" dur="500"/>
                                        <p:tgtEl>
                                          <p:spTgt spid="501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0181"/>
                                        </p:tgtEl>
                                        <p:attrNameLst>
                                          <p:attrName>style.visibility</p:attrName>
                                        </p:attrNameLst>
                                      </p:cBhvr>
                                      <p:to>
                                        <p:strVal val="visible"/>
                                      </p:to>
                                    </p:set>
                                    <p:animEffect transition="in" filter="fade">
                                      <p:cBhvr>
                                        <p:cTn id="16" dur="500"/>
                                        <p:tgtEl>
                                          <p:spTgt spid="5018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183"/>
                                        </p:tgtEl>
                                        <p:attrNameLst>
                                          <p:attrName>style.visibility</p:attrName>
                                        </p:attrNameLst>
                                      </p:cBhvr>
                                      <p:to>
                                        <p:strVal val="visible"/>
                                      </p:to>
                                    </p:set>
                                    <p:animEffect transition="in" filter="fade">
                                      <p:cBhvr>
                                        <p:cTn id="21" dur="500"/>
                                        <p:tgtEl>
                                          <p:spTgt spid="5018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018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0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305724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文档频率阈值法</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328516"/>
            <a:ext cx="3277397"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用于</a:t>
            </a:r>
            <a:r>
              <a:rPr lang="zh-CN" altLang="en-US" sz="1800" dirty="0"/>
              <a:t>去除训练样本集中出现频率较低的特征项</a:t>
            </a:r>
          </a:p>
        </p:txBody>
      </p:sp>
      <p:sp>
        <p:nvSpPr>
          <p:cNvPr id="83" name="文本框 14"/>
          <p:cNvSpPr txBox="1"/>
          <p:nvPr/>
        </p:nvSpPr>
        <p:spPr>
          <a:xfrm>
            <a:off x="1530369" y="3196620"/>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词频对</a:t>
            </a:r>
            <a:r>
              <a:rPr lang="zh-CN" altLang="en-US" sz="1800" dirty="0"/>
              <a:t>标识文本类别的重要性</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634019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文档频率阈值</a:t>
            </a:r>
            <a:r>
              <a:rPr lang="zh-CN" altLang="en-US" dirty="0" smtClean="0"/>
              <a:t>法与齐夫定律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齐夫定律</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495830" y="4433349"/>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800" dirty="0"/>
              <a:t>单词出现的频率</a:t>
            </a:r>
            <a:r>
              <a:rPr lang="en-US" altLang="zh-CN" sz="1800" dirty="0"/>
              <a:t>rank(t)</a:t>
            </a:r>
            <a:r>
              <a:rPr lang="zh-CN" altLang="zh-CN" sz="1800" dirty="0"/>
              <a:t>与其序号</a:t>
            </a:r>
            <a:r>
              <a:rPr lang="en-US" altLang="zh-CN" sz="1800" dirty="0"/>
              <a:t>n(t)</a:t>
            </a:r>
            <a:r>
              <a:rPr lang="zh-CN" altLang="zh-CN" sz="1800" dirty="0"/>
              <a:t>存在近似反比关系</a:t>
            </a:r>
            <a:endParaRPr lang="zh-CN" altLang="en-US" sz="1800"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17" cstate="print">
            <a:extLst>
              <a:ext uri="{28A0092B-C50C-407E-A947-70E740481C1C}">
                <a14:useLocalDpi xmlns:a14="http://schemas.microsoft.com/office/drawing/2010/main" val="0"/>
              </a:ext>
            </a:extLst>
          </a:blip>
          <a:stretch>
            <a:fillRect/>
          </a:stretch>
        </p:blipFill>
        <p:spPr>
          <a:xfrm>
            <a:off x="5971973" y="1898611"/>
            <a:ext cx="4842510" cy="2962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569652" y="5106507"/>
            <a:ext cx="3647152" cy="369332"/>
          </a:xfrm>
          <a:prstGeom prst="rect">
            <a:avLst/>
          </a:prstGeom>
        </p:spPr>
        <p:txBody>
          <a:bodyPr wrap="none">
            <a:spAutoFit/>
          </a:bodyPr>
          <a:lstStyle/>
          <a:p>
            <a:r>
              <a:rPr lang="zh-CN" altLang="zh-CN" dirty="0"/>
              <a:t>一个中文预料的齐夫定律现象验证</a:t>
            </a:r>
            <a:endParaRPr lang="zh-CN" altLang="en-US" dirty="0"/>
          </a:p>
        </p:txBody>
      </p:sp>
    </p:spTree>
    <p:extLst>
      <p:ext uri="{BB962C8B-B14F-4D97-AF65-F5344CB8AC3E}">
        <p14:creationId xmlns:p14="http://schemas.microsoft.com/office/powerpoint/2010/main" val="2325712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14670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t>TF-IDF</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842652" y="401450"/>
            <a:ext cx="922239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t>TF-IDF</a:t>
            </a:r>
            <a:r>
              <a:rPr lang="en-US" altLang="zh-CN" dirty="0" smtClean="0"/>
              <a:t>(</a:t>
            </a:r>
            <a:r>
              <a:rPr lang="zh-CN" altLang="en-US" dirty="0" smtClean="0"/>
              <a:t>特征</a:t>
            </a:r>
            <a:r>
              <a:rPr lang="zh-CN" altLang="en-US" dirty="0"/>
              <a:t>项频率</a:t>
            </a:r>
            <a:r>
              <a:rPr lang="en-US" altLang="zh-CN" dirty="0"/>
              <a:t>——</a:t>
            </a:r>
            <a:r>
              <a:rPr lang="zh-CN" altLang="en-US" dirty="0"/>
              <a:t>逆文本频率指数</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7" name="文本框 145"/>
          <p:cNvSpPr txBox="1"/>
          <p:nvPr/>
        </p:nvSpPr>
        <p:spPr>
          <a:xfrm>
            <a:off x="951675" y="5482011"/>
            <a:ext cx="10316055" cy="1200329"/>
          </a:xfrm>
          <a:prstGeom prst="rect">
            <a:avLst/>
          </a:prstGeom>
          <a:noFill/>
        </p:spPr>
        <p:txBody>
          <a:bodyPr wrap="square" rtlCol="0">
            <a:spAutoFit/>
          </a:bodyPr>
          <a:lstStyle/>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TF-IDF</a:t>
            </a:r>
            <a:r>
              <a:rPr lang="zh-CN" altLang="en-US" sz="2400" b="1" dirty="0">
                <a:solidFill>
                  <a:schemeClr val="tx1">
                    <a:lumMod val="65000"/>
                    <a:lumOff val="35000"/>
                  </a:schemeClr>
                </a:solidFill>
                <a:latin typeface="微软雅黑" pitchFamily="34" charset="-122"/>
                <a:ea typeface="微软雅黑" pitchFamily="34" charset="-122"/>
              </a:rPr>
              <a:t>方法则结合考虑两个部分，第一部分认为，出现次数较多的特征项对分类贡献较大；第二部分认为，如果一个特征项在训练样本集中的大多数样本中都出现，则该特征项对分类贡献不大，应当去除</a:t>
            </a:r>
            <a:endParaRPr lang="en-US" altLang="zh-CN" sz="2400" b="1" dirty="0">
              <a:solidFill>
                <a:schemeClr val="tx1">
                  <a:lumMod val="65000"/>
                  <a:lumOff val="35000"/>
                </a:schemeClr>
              </a:solidFill>
              <a:latin typeface="微软雅黑" pitchFamily="34" charset="-122"/>
              <a:ea typeface="微软雅黑" pitchFamily="34" charset="-122"/>
            </a:endParaRPr>
          </a:p>
        </p:txBody>
      </p:sp>
      <p:pic>
        <p:nvPicPr>
          <p:cNvPr id="41985" name="Picture 1" descr="C:\Users\Administrator\AppData\Roaming\Tencent\Users\21811376\QQ\WinTemp\RichOle\X0A_L[MZ}416T}N48D_T3F4.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65915" y="1832233"/>
            <a:ext cx="8219871" cy="3633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语义特征提取</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 name="矩形 1"/>
          <p:cNvSpPr/>
          <p:nvPr/>
        </p:nvSpPr>
        <p:spPr>
          <a:xfrm>
            <a:off x="1113182" y="5339332"/>
            <a:ext cx="9561443" cy="1384995"/>
          </a:xfrm>
          <a:prstGeom prst="rect">
            <a:avLst/>
          </a:prstGeom>
        </p:spPr>
        <p:txBody>
          <a:bodyPr wrap="square">
            <a:spAutoFit/>
          </a:bodyPr>
          <a:lstStyle/>
          <a:p>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蜜蜂</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的</a:t>
            </a:r>
            <a:r>
              <a:rPr lang="en-US" altLang="zh-CN" sz="2800" b="1" dirty="0">
                <a:latin typeface="微软雅黑" pitchFamily="34" charset="-122"/>
                <a:ea typeface="微软雅黑" pitchFamily="34" charset="-122"/>
              </a:rPr>
              <a:t>TF-IDF</a:t>
            </a:r>
            <a:r>
              <a:rPr lang="zh-CN" altLang="en-US" sz="2800" b="1" dirty="0">
                <a:latin typeface="微软雅黑" pitchFamily="34" charset="-122"/>
                <a:ea typeface="微软雅黑" pitchFamily="34" charset="-122"/>
              </a:rPr>
              <a:t>值最高，</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养殖</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其次，</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中国</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最低。（如果还计算</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的</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字的</a:t>
            </a:r>
            <a:r>
              <a:rPr lang="en-US" altLang="zh-CN" sz="2800" b="1" dirty="0">
                <a:latin typeface="微软雅黑" pitchFamily="34" charset="-122"/>
                <a:ea typeface="微软雅黑" pitchFamily="34" charset="-122"/>
              </a:rPr>
              <a:t>TF-IDF</a:t>
            </a:r>
            <a:r>
              <a:rPr lang="zh-CN" altLang="en-US" sz="2800" b="1" dirty="0">
                <a:latin typeface="微软雅黑" pitchFamily="34" charset="-122"/>
                <a:ea typeface="微软雅黑" pitchFamily="34" charset="-122"/>
              </a:rPr>
              <a:t>，那将是一个极其接近</a:t>
            </a:r>
            <a:r>
              <a:rPr lang="en-US" altLang="zh-CN" sz="2800" b="1" dirty="0">
                <a:latin typeface="微软雅黑" pitchFamily="34" charset="-122"/>
                <a:ea typeface="微软雅黑" pitchFamily="34" charset="-122"/>
              </a:rPr>
              <a:t>0</a:t>
            </a:r>
            <a:r>
              <a:rPr lang="zh-CN" altLang="en-US" sz="2800" b="1" dirty="0">
                <a:latin typeface="微软雅黑" pitchFamily="34" charset="-122"/>
                <a:ea typeface="微软雅黑" pitchFamily="34" charset="-122"/>
              </a:rPr>
              <a:t>的值。）所以，如果只选择一个词，</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蜜蜂</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就是这篇文章的关键词。</a:t>
            </a: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75" y="2207264"/>
            <a:ext cx="6469310" cy="2802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1884691" y="1374021"/>
            <a:ext cx="7825840" cy="646331"/>
          </a:xfrm>
          <a:prstGeom prst="rect">
            <a:avLst/>
          </a:prstGeom>
        </p:spPr>
        <p:txBody>
          <a:bodyPr wrap="square">
            <a:spAutoFit/>
          </a:bodyPr>
          <a:lstStyle/>
          <a:p>
            <a:r>
              <a:rPr lang="zh-CN" altLang="en-US" dirty="0"/>
              <a:t>假定该文长度为</a:t>
            </a:r>
            <a:r>
              <a:rPr lang="en-US" altLang="zh-CN" dirty="0"/>
              <a:t>1000</a:t>
            </a:r>
            <a:r>
              <a:rPr lang="zh-CN" altLang="en-US" dirty="0"/>
              <a:t>个词</a:t>
            </a:r>
            <a:r>
              <a:rPr lang="zh-CN" altLang="en-US" dirty="0" smtClean="0"/>
              <a:t>，</a:t>
            </a:r>
            <a:r>
              <a:rPr lang="en-US" altLang="zh-CN" dirty="0" smtClean="0"/>
              <a:t>“</a:t>
            </a:r>
            <a:r>
              <a:rPr lang="zh-CN" altLang="en-US" dirty="0" smtClean="0"/>
              <a:t>中国</a:t>
            </a:r>
            <a:r>
              <a:rPr lang="en-US" altLang="zh-CN" dirty="0" smtClean="0"/>
              <a:t>”</a:t>
            </a:r>
            <a:r>
              <a:rPr lang="zh-CN" altLang="en-US" dirty="0" smtClean="0"/>
              <a:t>、</a:t>
            </a:r>
            <a:r>
              <a:rPr lang="en-US" altLang="zh-CN" dirty="0" smtClean="0"/>
              <a:t>“</a:t>
            </a:r>
            <a:r>
              <a:rPr lang="zh-CN" altLang="en-US" dirty="0" smtClean="0"/>
              <a:t>蜜蜂</a:t>
            </a:r>
            <a:r>
              <a:rPr lang="en-US" altLang="zh-CN" dirty="0" smtClean="0"/>
              <a:t>”</a:t>
            </a:r>
            <a:r>
              <a:rPr lang="zh-CN" altLang="en-US" dirty="0" smtClean="0"/>
              <a:t>、</a:t>
            </a:r>
            <a:r>
              <a:rPr lang="en-US" altLang="zh-CN" dirty="0" smtClean="0"/>
              <a:t>“</a:t>
            </a:r>
            <a:r>
              <a:rPr lang="zh-CN" altLang="en-US" dirty="0" smtClean="0"/>
              <a:t>养殖</a:t>
            </a:r>
            <a:r>
              <a:rPr lang="en-US" altLang="zh-CN" dirty="0" smtClean="0"/>
              <a:t>”</a:t>
            </a:r>
            <a:r>
              <a:rPr lang="zh-CN" altLang="en-US" dirty="0" smtClean="0"/>
              <a:t>各</a:t>
            </a:r>
            <a:r>
              <a:rPr lang="zh-CN" altLang="en-US" dirty="0"/>
              <a:t>出现</a:t>
            </a:r>
            <a:r>
              <a:rPr lang="en-US" altLang="zh-CN" dirty="0"/>
              <a:t>20</a:t>
            </a:r>
            <a:r>
              <a:rPr lang="zh-CN" altLang="en-US" dirty="0"/>
              <a:t>次，则这三个词</a:t>
            </a:r>
            <a:r>
              <a:rPr lang="zh-CN" altLang="en-US" dirty="0" smtClean="0"/>
              <a:t>的</a:t>
            </a:r>
            <a:r>
              <a:rPr lang="en-US" altLang="zh-CN" dirty="0" smtClean="0"/>
              <a:t>“</a:t>
            </a:r>
            <a:r>
              <a:rPr lang="zh-CN" altLang="en-US" dirty="0" smtClean="0"/>
              <a:t>词频</a:t>
            </a:r>
            <a:r>
              <a:rPr lang="en-US" altLang="zh-CN" dirty="0" smtClean="0"/>
              <a:t>”</a:t>
            </a:r>
            <a:r>
              <a:rPr lang="zh-CN" altLang="en-US" dirty="0" smtClean="0"/>
              <a:t>（</a:t>
            </a:r>
            <a:r>
              <a:rPr lang="en-US" altLang="zh-CN" dirty="0"/>
              <a:t>TF</a:t>
            </a:r>
            <a:r>
              <a:rPr lang="zh-CN" altLang="en-US" dirty="0"/>
              <a:t>）都为</a:t>
            </a:r>
            <a:r>
              <a:rPr lang="en-US" altLang="zh-CN" dirty="0"/>
              <a:t>0.02</a:t>
            </a:r>
            <a:r>
              <a:rPr lang="zh-CN" altLang="en-US" dirty="0" smtClean="0"/>
              <a:t>。假设中文网页有</a:t>
            </a:r>
            <a:r>
              <a:rPr lang="en-US" altLang="zh-CN" dirty="0" smtClean="0"/>
              <a:t>250</a:t>
            </a:r>
            <a:r>
              <a:rPr lang="zh-CN" altLang="en-US" dirty="0" smtClean="0"/>
              <a:t>亿</a:t>
            </a:r>
            <a:endParaRPr lang="zh-CN" altLang="en-US" dirty="0"/>
          </a:p>
        </p:txBody>
      </p:sp>
    </p:spTree>
    <p:extLst>
      <p:ext uri="{BB962C8B-B14F-4D97-AF65-F5344CB8AC3E}">
        <p14:creationId xmlns:p14="http://schemas.microsoft.com/office/powerpoint/2010/main" val="217208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1723549"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预处理概述</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语义特征抽取</a:t>
            </a:r>
            <a:endParaRPr lang="zh-CN" altLang="en-US" sz="2400" dirty="0">
              <a:effectLst>
                <a:outerShdw blurRad="38100" dist="38100" dir="2700000" algn="tl">
                  <a:srgbClr val="C0C0C0"/>
                </a:outerShdw>
              </a:effectLst>
              <a:latin typeface="微软雅黑" pitchFamily="34" charset="-122"/>
              <a:ea typeface="微软雅黑" pitchFamily="34" charset="-122"/>
            </a:endParaRP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特征子集选择</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2954655"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特征重构及向量生成</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pic>
        <p:nvPicPr>
          <p:cNvPr id="41"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200678"/>
            <a:ext cx="944631" cy="944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Text Box 30"/>
          <p:cNvSpPr txBox="1">
            <a:spLocks noChangeArrowheads="1"/>
          </p:cNvSpPr>
          <p:nvPr/>
        </p:nvSpPr>
        <p:spPr bwMode="auto">
          <a:xfrm>
            <a:off x="3122504" y="4693087"/>
            <a:ext cx="2031325"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文本内容分析</a:t>
            </a:r>
            <a:endParaRPr lang="en-US" altLang="zh-CN" dirty="0">
              <a:latin typeface="微软雅黑" pitchFamily="34" charset="-122"/>
              <a:ea typeface="微软雅黑" pitchFamily="34" charset="-122"/>
            </a:endParaRPr>
          </a:p>
        </p:txBody>
      </p:sp>
      <p:grpSp>
        <p:nvGrpSpPr>
          <p:cNvPr id="44" name="Group 25"/>
          <p:cNvGrpSpPr>
            <a:grpSpLocks/>
          </p:cNvGrpSpPr>
          <p:nvPr/>
        </p:nvGrpSpPr>
        <p:grpSpPr bwMode="auto">
          <a:xfrm>
            <a:off x="1269967" y="5452419"/>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45"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6"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7"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48" name="Line 29"/>
          <p:cNvSpPr>
            <a:spLocks noChangeShapeType="1"/>
          </p:cNvSpPr>
          <p:nvPr/>
        </p:nvSpPr>
        <p:spPr bwMode="auto">
          <a:xfrm>
            <a:off x="2082767" y="606222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49" name="Text Box 31"/>
          <p:cNvSpPr txBox="1">
            <a:spLocks noChangeArrowheads="1"/>
          </p:cNvSpPr>
          <p:nvPr/>
        </p:nvSpPr>
        <p:spPr bwMode="gray">
          <a:xfrm>
            <a:off x="1585540" y="555104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dirty="0" smtClean="0">
                <a:solidFill>
                  <a:srgbClr val="F8F8F8"/>
                </a:solidFill>
                <a:latin typeface="微软雅黑" pitchFamily="34" charset="-122"/>
                <a:ea typeface="微软雅黑" pitchFamily="34" charset="-122"/>
              </a:rPr>
              <a:t>6</a:t>
            </a:r>
            <a:endParaRPr lang="en-US" altLang="zh-CN" sz="2400" dirty="0">
              <a:solidFill>
                <a:srgbClr val="F8F8F8"/>
              </a:solidFill>
              <a:latin typeface="微软雅黑" pitchFamily="34" charset="-122"/>
              <a:ea typeface="微软雅黑" pitchFamily="34" charset="-122"/>
            </a:endParaRPr>
          </a:p>
        </p:txBody>
      </p:sp>
      <p:sp>
        <p:nvSpPr>
          <p:cNvPr id="50" name="Text Box 30"/>
          <p:cNvSpPr txBox="1">
            <a:spLocks noChangeArrowheads="1"/>
          </p:cNvSpPr>
          <p:nvPr/>
        </p:nvSpPr>
        <p:spPr bwMode="auto">
          <a:xfrm>
            <a:off x="3097003" y="5463744"/>
            <a:ext cx="141577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本章小结</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925336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7" y="1247458"/>
            <a:ext cx="10271028" cy="461665"/>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微软雅黑" pitchFamily="34" charset="-122"/>
                <a:ea typeface="微软雅黑" pitchFamily="34" charset="-122"/>
              </a:rPr>
              <a:t>将特征项</a:t>
            </a:r>
            <a:r>
              <a:rPr lang="zh-CN" altLang="en-US" sz="2400" dirty="0" smtClean="0">
                <a:latin typeface="微软雅黑" pitchFamily="34" charset="-122"/>
                <a:ea typeface="微软雅黑" pitchFamily="34" charset="-122"/>
              </a:rPr>
              <a:t>作为信号，信噪比可作为</a:t>
            </a:r>
            <a:r>
              <a:rPr lang="zh-CN" altLang="en-US" sz="2400" dirty="0">
                <a:latin typeface="微软雅黑" pitchFamily="34" charset="-122"/>
                <a:ea typeface="微软雅黑" pitchFamily="34" charset="-122"/>
              </a:rPr>
              <a:t>该特征项对文本类别区分能力的体现</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91059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特征子集</a:t>
            </a:r>
            <a:r>
              <a:rPr lang="zh-CN" altLang="en-US" dirty="0" smtClean="0"/>
              <a:t>选择</a:t>
            </a:r>
            <a:r>
              <a:rPr lang="en-US" altLang="zh-CN" dirty="0"/>
              <a:t>——</a:t>
            </a:r>
            <a:r>
              <a:rPr lang="zh-CN" altLang="en-US" dirty="0" smtClean="0"/>
              <a:t>信噪比</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AutoShape 17" descr="C:\Users\Administrator\AppData\Roaming\Tencent\Users\21811376\QQ\WinTemp\RichOle\3RQ@D6V91GMOK^U[18U3Q.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18" descr="C:\Users\Administrator\AppData\Roaming\Tencent\Users\21811376\QQ\WinTemp\RichOle\3RQ@D6V91GMOK^U[18U3Q.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9" descr="C:\Users\Administrator\AppData\Roaming\Tencent\Users\21811376\QQ\WinTemp\RichOle\3RQ@D6V91GMOK^U[18U3Q.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0"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1852" y="1637082"/>
            <a:ext cx="8891486" cy="234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1" name="Picture 21" descr="C:\Users\Administrator\AppData\Roaming\Tencent\Users\21811376\QQ\WinTemp\RichOle\(V[TTX%[GVDZLD1BTXMRPD9.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1852" y="4237900"/>
            <a:ext cx="8895540" cy="2368447"/>
          </a:xfrm>
          <a:prstGeom prst="rect">
            <a:avLst/>
          </a:prstGeom>
          <a:noFill/>
          <a:extLst>
            <a:ext uri="{909E8E84-426E-40DD-AFC4-6F175D3DCCD1}">
              <a14:hiddenFill xmlns:a14="http://schemas.microsoft.com/office/drawing/2010/main">
                <a:solidFill>
                  <a:srgbClr val="FFFFFF"/>
                </a:solidFill>
              </a14:hiddenFill>
            </a:ext>
          </a:extLst>
        </p:spPr>
      </p:pic>
      <p:pic>
        <p:nvPicPr>
          <p:cNvPr id="40982" name="Picture 22" descr="C:\Users\Administrator\AppData\Roaming\Tencent\Users\21811376\QQ\WinTemp\RichOle\{%R84%`25FIID7`IC@0V[$4.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445" y="1764129"/>
            <a:ext cx="11100220" cy="426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1"/>
                                        </p:tgtEl>
                                        <p:attrNameLst>
                                          <p:attrName>style.visibility</p:attrName>
                                        </p:attrNameLst>
                                      </p:cBhvr>
                                      <p:to>
                                        <p:strVal val="visible"/>
                                      </p:to>
                                    </p:set>
                                    <p:animEffect transition="in" filter="fade">
                                      <p:cBhvr>
                                        <p:cTn id="11" dur="500"/>
                                        <p:tgtEl>
                                          <p:spTgt spid="409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982"/>
                                        </p:tgtEl>
                                        <p:attrNameLst>
                                          <p:attrName>style.visibility</p:attrName>
                                        </p:attrNameLst>
                                      </p:cBhvr>
                                      <p:to>
                                        <p:strVal val="visible"/>
                                      </p:to>
                                    </p:set>
                                    <p:animEffect transition="in" filter="fade">
                                      <p:cBhvr>
                                        <p:cTn id="16" dur="500"/>
                                        <p:tgtEl>
                                          <p:spTgt spid="409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0981"/>
                                        </p:tgtEl>
                                      </p:cBhvr>
                                    </p:animEffect>
                                    <p:set>
                                      <p:cBhvr>
                                        <p:cTn id="21" dur="1" fill="hold">
                                          <p:stCondLst>
                                            <p:cond delay="499"/>
                                          </p:stCondLst>
                                        </p:cTn>
                                        <p:tgtEl>
                                          <p:spTgt spid="409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latin typeface="微软雅黑" pitchFamily="34" charset="-122"/>
                <a:ea typeface="微软雅黑" pitchFamily="34" charset="-122"/>
              </a:rPr>
              <a:t>特征重构以特征项集合为输入，利用对特征项的组合或转换生成新的特征集合作为</a:t>
            </a:r>
            <a:r>
              <a:rPr lang="zh-CN" altLang="en-US" sz="2000" dirty="0" smtClean="0">
                <a:latin typeface="微软雅黑" pitchFamily="34" charset="-122"/>
                <a:ea typeface="微软雅黑" pitchFamily="34" charset="-122"/>
              </a:rPr>
              <a:t>输出</a:t>
            </a:r>
            <a:endParaRPr lang="en-US" altLang="zh-CN" sz="2000" dirty="0" smtClean="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一般有如下要求：</a:t>
            </a:r>
            <a:endParaRPr lang="zh-CN" altLang="en-US" sz="2000" dirty="0">
              <a:latin typeface="微软雅黑" pitchFamily="34" charset="-122"/>
              <a:ea typeface="微软雅黑" pitchFamily="34" charset="-122"/>
            </a:endParaRP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04131" y="2345624"/>
            <a:ext cx="3277397"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输出</a:t>
            </a:r>
            <a:r>
              <a:rPr lang="zh-CN" altLang="en-US" sz="1800" dirty="0"/>
              <a:t>的特征数量要远远少于输入的数量</a:t>
            </a:r>
          </a:p>
        </p:txBody>
      </p:sp>
      <p:sp>
        <p:nvSpPr>
          <p:cNvPr id="83" name="文本框 14"/>
          <p:cNvSpPr txBox="1"/>
          <p:nvPr/>
        </p:nvSpPr>
        <p:spPr>
          <a:xfrm>
            <a:off x="1444470" y="3021689"/>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尽可能地保留原有类别区分能力</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特征重构</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5024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7801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54985" y="4521537"/>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基于语义的方法，如词干与知识库方法</a:t>
            </a:r>
          </a:p>
        </p:txBody>
      </p:sp>
      <p:cxnSp>
        <p:nvCxnSpPr>
          <p:cNvPr id="166" name="直接连接符 165"/>
          <p:cNvCxnSpPr/>
          <p:nvPr/>
        </p:nvCxnSpPr>
        <p:spPr>
          <a:xfrm>
            <a:off x="691601" y="523337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547079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540580" y="5202201"/>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基于统计等数学方法，如潜在语义索引</a:t>
            </a:r>
          </a:p>
        </p:txBody>
      </p:sp>
      <p:cxnSp>
        <p:nvCxnSpPr>
          <p:cNvPr id="170" name="直接连接符 169"/>
          <p:cNvCxnSpPr/>
          <p:nvPr/>
        </p:nvCxnSpPr>
        <p:spPr>
          <a:xfrm>
            <a:off x="648927" y="59240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846" name="Picture 6" descr="https://renaissance-era.com/uploads/1/image/public/201611/20161115195206_bohkp9eav8.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54218" y="2392849"/>
            <a:ext cx="6101745" cy="1926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7851093" y="4544038"/>
            <a:ext cx="1107996" cy="369332"/>
          </a:xfrm>
          <a:prstGeom prst="rect">
            <a:avLst/>
          </a:prstGeom>
        </p:spPr>
        <p:txBody>
          <a:bodyPr wrap="none">
            <a:spAutoFit/>
          </a:bodyPr>
          <a:lstStyle/>
          <a:p>
            <a:r>
              <a:rPr lang="zh-CN" altLang="en-US" dirty="0"/>
              <a:t>特征重构</a:t>
            </a:r>
          </a:p>
        </p:txBody>
      </p:sp>
      <p:cxnSp>
        <p:nvCxnSpPr>
          <p:cNvPr id="167" name="直接连接符 166"/>
          <p:cNvCxnSpPr/>
          <p:nvPr/>
        </p:nvCxnSpPr>
        <p:spPr>
          <a:xfrm>
            <a:off x="655310" y="3806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9418" y="3961991"/>
            <a:ext cx="1467068" cy="400110"/>
          </a:xfrm>
          <a:prstGeom prst="rect">
            <a:avLst/>
          </a:prstGeom>
        </p:spPr>
        <p:txBody>
          <a:bodyPr wrap="none">
            <a:spAutoFit/>
          </a:bodyPr>
          <a:lstStyle/>
          <a:p>
            <a:r>
              <a:rPr lang="zh-CN" altLang="en-US" sz="2000" dirty="0">
                <a:solidFill>
                  <a:srgbClr val="F784A5"/>
                </a:solidFill>
                <a:latin typeface="微软雅黑" pitchFamily="34" charset="-122"/>
                <a:ea typeface="微软雅黑" pitchFamily="34" charset="-122"/>
              </a:rPr>
              <a:t>常用方法：</a:t>
            </a:r>
          </a:p>
        </p:txBody>
      </p:sp>
    </p:spTree>
    <p:extLst>
      <p:ext uri="{BB962C8B-B14F-4D97-AF65-F5344CB8AC3E}">
        <p14:creationId xmlns:p14="http://schemas.microsoft.com/office/powerpoint/2010/main" val="3355514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latin typeface="微软雅黑" pitchFamily="34" charset="-122"/>
                <a:ea typeface="微软雅黑" pitchFamily="34" charset="-122"/>
              </a:rPr>
              <a:t>由于英文存在词形变化情况，词干方法</a:t>
            </a:r>
            <a:r>
              <a:rPr lang="en-US" altLang="zh-CN" sz="2000" dirty="0">
                <a:latin typeface="微软雅黑" pitchFamily="34" charset="-122"/>
                <a:ea typeface="微软雅黑" pitchFamily="34" charset="-122"/>
              </a:rPr>
              <a:t>(stemming)</a:t>
            </a:r>
            <a:r>
              <a:rPr lang="zh-CN" altLang="en-US" sz="2000" dirty="0">
                <a:latin typeface="微软雅黑" pitchFamily="34" charset="-122"/>
                <a:ea typeface="微软雅黑" pitchFamily="34" charset="-122"/>
              </a:rPr>
              <a:t>在英文文本处理中应用较为广泛</a:t>
            </a:r>
            <a:endParaRPr lang="en-US" altLang="zh-CN" sz="2000" dirty="0">
              <a:latin typeface="微软雅黑" pitchFamily="34" charset="-122"/>
              <a:ea typeface="微软雅黑" pitchFamily="34" charset="-122"/>
            </a:endParaRPr>
          </a:p>
          <a:p>
            <a:endParaRPr lang="en-US" altLang="zh-CN" sz="2000" dirty="0" smtClean="0"/>
          </a:p>
          <a:p>
            <a:r>
              <a:rPr lang="zh-CN" altLang="en-US" sz="2000" dirty="0" smtClean="0"/>
              <a:t>目的</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365592" y="2345624"/>
            <a:ext cx="3641384" cy="78483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将</a:t>
            </a:r>
            <a:r>
              <a:rPr lang="zh-CN" altLang="en-US" sz="1800" dirty="0"/>
              <a:t>变化的形式与其原形式合并为单个特征项</a:t>
            </a:r>
            <a:r>
              <a:rPr lang="zh-CN" altLang="en-US" sz="1800" dirty="0" smtClean="0"/>
              <a:t>，</a:t>
            </a:r>
            <a:endParaRPr lang="zh-CN" altLang="en-US" sz="1800" dirty="0"/>
          </a:p>
        </p:txBody>
      </p:sp>
      <p:sp>
        <p:nvSpPr>
          <p:cNvPr id="83" name="文本框 14"/>
          <p:cNvSpPr txBox="1"/>
          <p:nvPr/>
        </p:nvSpPr>
        <p:spPr>
          <a:xfrm>
            <a:off x="1536551" y="3217836"/>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有效降低特征项维数</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特征重构</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5024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7801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54985" y="4521537"/>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常用的解决方式是采用简保留词前面的主体部分 </a:t>
            </a:r>
            <a:r>
              <a:rPr lang="en-US" altLang="zh-CN" sz="1800" dirty="0"/>
              <a:t>(</a:t>
            </a:r>
            <a:r>
              <a:rPr lang="zh-CN" altLang="en-US" sz="1800" dirty="0"/>
              <a:t>去除后缀</a:t>
            </a:r>
            <a:r>
              <a:rPr lang="en-US" altLang="zh-CN" sz="1800" dirty="0"/>
              <a:t>) </a:t>
            </a:r>
            <a:endParaRPr lang="zh-CN" altLang="en-US" sz="1800" dirty="0"/>
          </a:p>
        </p:txBody>
      </p:sp>
      <p:cxnSp>
        <p:nvCxnSpPr>
          <p:cNvPr id="166" name="直接连接符 165"/>
          <p:cNvCxnSpPr/>
          <p:nvPr/>
        </p:nvCxnSpPr>
        <p:spPr>
          <a:xfrm>
            <a:off x="691601" y="523337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547079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540580" y="5202201"/>
            <a:ext cx="3348086" cy="78483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采用</a:t>
            </a:r>
            <a:r>
              <a:rPr lang="en-US" altLang="zh-CN" sz="1800" dirty="0"/>
              <a:t>n</a:t>
            </a:r>
            <a:r>
              <a:rPr lang="zh-CN" altLang="en-US" sz="1800" dirty="0"/>
              <a:t>元模型作为特征项时，</a:t>
            </a:r>
            <a:r>
              <a:rPr lang="zh-CN" altLang="en-US" sz="1800" dirty="0" smtClean="0"/>
              <a:t>应在</a:t>
            </a:r>
            <a:r>
              <a:rPr lang="zh-CN" altLang="en-US" sz="1800" dirty="0"/>
              <a:t>构建 </a:t>
            </a:r>
            <a:r>
              <a:rPr lang="en-US" altLang="zh-CN" sz="1800" dirty="0"/>
              <a:t>n</a:t>
            </a:r>
            <a:r>
              <a:rPr lang="zh-CN" altLang="en-US" sz="1800" dirty="0"/>
              <a:t>元模型前</a:t>
            </a:r>
            <a:r>
              <a:rPr lang="zh-CN" altLang="en-US" sz="1800" dirty="0" smtClean="0"/>
              <a:t>进行处理</a:t>
            </a:r>
            <a:endParaRPr lang="zh-CN" altLang="en-US" sz="1800" dirty="0"/>
          </a:p>
        </p:txBody>
      </p:sp>
      <p:cxnSp>
        <p:nvCxnSpPr>
          <p:cNvPr id="170" name="直接连接符 169"/>
          <p:cNvCxnSpPr/>
          <p:nvPr/>
        </p:nvCxnSpPr>
        <p:spPr>
          <a:xfrm>
            <a:off x="648927" y="59240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655310" y="3806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9418" y="3961991"/>
            <a:ext cx="1467068" cy="400110"/>
          </a:xfrm>
          <a:prstGeom prst="rect">
            <a:avLst/>
          </a:prstGeom>
        </p:spPr>
        <p:txBody>
          <a:bodyPr wrap="none">
            <a:spAutoFit/>
          </a:bodyPr>
          <a:lstStyle/>
          <a:p>
            <a:r>
              <a:rPr lang="zh-CN" altLang="en-US" sz="2000" dirty="0">
                <a:solidFill>
                  <a:srgbClr val="F784A5"/>
                </a:solidFill>
                <a:latin typeface="微软雅黑" pitchFamily="34" charset="-122"/>
                <a:ea typeface="微软雅黑" pitchFamily="34" charset="-122"/>
              </a:rPr>
              <a:t>常用方法：</a:t>
            </a:r>
          </a:p>
        </p:txBody>
      </p:sp>
    </p:spTree>
    <p:extLst>
      <p:ext uri="{BB962C8B-B14F-4D97-AF65-F5344CB8AC3E}">
        <p14:creationId xmlns:p14="http://schemas.microsoft.com/office/powerpoint/2010/main" val="1097080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潜在语义索引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86824" y="2222749"/>
            <a:ext cx="10446326" cy="1631216"/>
          </a:xfrm>
          <a:prstGeom prst="rect">
            <a:avLst/>
          </a:prstGeom>
        </p:spPr>
        <p:txBody>
          <a:bodyPr wrap="square">
            <a:spAutoFit/>
          </a:bodyPr>
          <a:lstStyle/>
          <a:p>
            <a:pPr marL="342900" indent="-342900">
              <a:buFont typeface="Arial" pitchFamily="34" charset="0"/>
              <a:buChar char="•"/>
            </a:pPr>
            <a:r>
              <a:rPr lang="en-US" altLang="zh-CN" sz="2000" dirty="0">
                <a:latin typeface="微软雅黑" pitchFamily="34" charset="-122"/>
                <a:ea typeface="微软雅黑" pitchFamily="34" charset="-122"/>
              </a:rPr>
              <a:t>LSI</a:t>
            </a:r>
            <a:r>
              <a:rPr lang="zh-CN" altLang="en-US" sz="2000" dirty="0">
                <a:latin typeface="微软雅黑" pitchFamily="34" charset="-122"/>
                <a:ea typeface="微软雅黑" pitchFamily="34" charset="-122"/>
              </a:rPr>
              <a:t>模型有着良好的降维性能，对特征项之间的潜在关系有着优秀的表达</a:t>
            </a:r>
            <a:r>
              <a:rPr lang="zh-CN" altLang="en-US" sz="2000" dirty="0" smtClean="0">
                <a:latin typeface="微软雅黑" pitchFamily="34" charset="-122"/>
                <a:ea typeface="微软雅黑" pitchFamily="34" charset="-122"/>
              </a:rPr>
              <a:t>能力</a:t>
            </a: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en-US" sz="2000" dirty="0">
                <a:latin typeface="微软雅黑" pitchFamily="34" charset="-122"/>
                <a:ea typeface="微软雅黑" pitchFamily="34" charset="-122"/>
              </a:rPr>
              <a:t>转换结果不直观、矩阵分解运算量大、动态更新需重新运算</a:t>
            </a: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r>
              <a:rPr lang="zh-CN" altLang="en-US" sz="2000" dirty="0">
                <a:latin typeface="微软雅黑" pitchFamily="34" charset="-122"/>
                <a:ea typeface="微软雅黑" pitchFamily="34" charset="-122"/>
              </a:rPr>
              <a:t>奇异值分解的并行算法有助于实现更大规模的矩阵奇异值分解。</a:t>
            </a:r>
            <a:endParaRPr lang="zh-CN" altLang="zh-CN" sz="2000" dirty="0">
              <a:latin typeface="微软雅黑" pitchFamily="34" charset="-122"/>
              <a:ea typeface="微软雅黑" pitchFamily="34" charset="-122"/>
            </a:endParaRPr>
          </a:p>
        </p:txBody>
      </p:sp>
      <p:sp>
        <p:nvSpPr>
          <p:cNvPr id="163" name="文本框 70"/>
          <p:cNvSpPr txBox="1"/>
          <p:nvPr/>
        </p:nvSpPr>
        <p:spPr>
          <a:xfrm>
            <a:off x="572434" y="1336772"/>
            <a:ext cx="9901602" cy="707886"/>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000" dirty="0">
                <a:latin typeface="微软雅黑" pitchFamily="34" charset="-122"/>
                <a:ea typeface="微软雅黑" pitchFamily="34" charset="-122"/>
              </a:rPr>
              <a:t>LSI</a:t>
            </a:r>
            <a:r>
              <a:rPr lang="zh-CN" altLang="en-US" sz="2000" dirty="0">
                <a:latin typeface="微软雅黑" pitchFamily="34" charset="-122"/>
                <a:ea typeface="微软雅黑" pitchFamily="34" charset="-122"/>
              </a:rPr>
              <a:t>模型则以大规模的语料为基础，通过使用线性代数中对矩阵进行</a:t>
            </a:r>
            <a:r>
              <a:rPr lang="zh-CN" altLang="en-US" sz="2000" dirty="0" smtClean="0">
                <a:latin typeface="微软雅黑" pitchFamily="34" charset="-122"/>
                <a:ea typeface="微软雅黑" pitchFamily="34" charset="-122"/>
              </a:rPr>
              <a:t>奇异值分解的</a:t>
            </a:r>
            <a:r>
              <a:rPr lang="zh-CN" altLang="en-US" sz="2000" dirty="0">
                <a:latin typeface="微软雅黑" pitchFamily="34" charset="-122"/>
                <a:ea typeface="微软雅黑" pitchFamily="34" charset="-122"/>
              </a:rPr>
              <a:t>方法，实现了一种词与词之间潜在语义的表示方式</a:t>
            </a:r>
            <a:endParaRPr lang="en-US" altLang="zh-CN" sz="2000" dirty="0" smtClean="0"/>
          </a:p>
        </p:txBody>
      </p:sp>
    </p:spTree>
    <p:extLst>
      <p:ext uri="{BB962C8B-B14F-4D97-AF65-F5344CB8AC3E}">
        <p14:creationId xmlns:p14="http://schemas.microsoft.com/office/powerpoint/2010/main" val="1097080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向量生成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46889" y="1714755"/>
            <a:ext cx="10446326" cy="4401205"/>
          </a:xfrm>
          <a:prstGeom prst="rect">
            <a:avLst/>
          </a:prstGeom>
        </p:spPr>
        <p:txBody>
          <a:bodyPr wrap="square">
            <a:spAutoFit/>
          </a:bodyPr>
          <a:lstStyle/>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r>
              <a:rPr lang="zh-CN" altLang="zh-CN" sz="2000" dirty="0"/>
              <a:t>局部系数</a:t>
            </a:r>
            <a:r>
              <a:rPr lang="en-US" altLang="zh-CN" sz="2000" dirty="0"/>
              <a:t>(Local Component) </a:t>
            </a:r>
            <a:r>
              <a:rPr lang="zh-CN" altLang="zh-CN" sz="2000" dirty="0"/>
              <a:t>，表示特征</a:t>
            </a:r>
            <a:r>
              <a:rPr lang="en-US" altLang="zh-CN" sz="2000" dirty="0"/>
              <a:t> t</a:t>
            </a:r>
            <a:r>
              <a:rPr lang="zh-CN" altLang="zh-CN" sz="2000" dirty="0"/>
              <a:t>对当前样本</a:t>
            </a:r>
            <a:r>
              <a:rPr lang="en-US" altLang="zh-CN" sz="2000" dirty="0"/>
              <a:t>d</a:t>
            </a:r>
            <a:r>
              <a:rPr lang="zh-CN" altLang="zh-CN" sz="2000" dirty="0"/>
              <a:t>的直接</a:t>
            </a:r>
            <a:r>
              <a:rPr lang="zh-CN" altLang="zh-CN" sz="2000" dirty="0" smtClean="0"/>
              <a:t>影响</a:t>
            </a:r>
            <a:r>
              <a:rPr lang="zh-CN" altLang="en-US" sz="2000" dirty="0" smtClean="0"/>
              <a:t>，</a:t>
            </a:r>
            <a:r>
              <a:rPr lang="zh-CN" altLang="zh-CN" sz="2000" dirty="0"/>
              <a:t>一般认为在样本</a:t>
            </a:r>
            <a:r>
              <a:rPr lang="en-US" altLang="zh-CN" sz="2000" dirty="0"/>
              <a:t>d</a:t>
            </a:r>
            <a:r>
              <a:rPr lang="zh-CN" altLang="zh-CN" sz="2000" dirty="0"/>
              <a:t>中一个特征</a:t>
            </a:r>
            <a:r>
              <a:rPr lang="en-US" altLang="zh-CN" sz="2000" dirty="0"/>
              <a:t>t</a:t>
            </a:r>
            <a:r>
              <a:rPr lang="zh-CN" altLang="zh-CN" sz="2000" dirty="0"/>
              <a:t>出现的次数越多，则</a:t>
            </a:r>
            <a:r>
              <a:rPr lang="en-US" altLang="zh-CN" sz="2000" dirty="0"/>
              <a:t>t</a:t>
            </a:r>
            <a:r>
              <a:rPr lang="zh-CN" altLang="zh-CN" sz="2000" dirty="0"/>
              <a:t>对</a:t>
            </a:r>
            <a:r>
              <a:rPr lang="en-US" altLang="zh-CN" sz="2000" dirty="0"/>
              <a:t>d</a:t>
            </a:r>
            <a:r>
              <a:rPr lang="zh-CN" altLang="zh-CN" sz="2000" dirty="0"/>
              <a:t>的影响越</a:t>
            </a:r>
            <a:r>
              <a:rPr lang="zh-CN" altLang="zh-CN" sz="2000" dirty="0" smtClean="0"/>
              <a:t>大</a:t>
            </a:r>
            <a:endParaRPr lang="en-US" altLang="zh-CN" sz="2000" dirty="0" smtClean="0"/>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zh-CN" sz="2000" dirty="0"/>
              <a:t>全局系数</a:t>
            </a:r>
            <a:r>
              <a:rPr lang="en-US" altLang="zh-CN" sz="2000" dirty="0"/>
              <a:t>(Global Component) </a:t>
            </a:r>
            <a:r>
              <a:rPr lang="zh-CN" altLang="zh-CN" sz="2000" dirty="0"/>
              <a:t>考虑特征</a:t>
            </a:r>
            <a:r>
              <a:rPr lang="en-US" altLang="zh-CN" sz="2000" dirty="0"/>
              <a:t>t</a:t>
            </a:r>
            <a:r>
              <a:rPr lang="zh-CN" altLang="zh-CN" sz="2000" dirty="0"/>
              <a:t>在整个训练样本中的重要性，包含特征</a:t>
            </a:r>
            <a:r>
              <a:rPr lang="en-US" altLang="zh-CN" sz="2000" dirty="0"/>
              <a:t>t</a:t>
            </a:r>
            <a:r>
              <a:rPr lang="zh-CN" altLang="zh-CN" sz="2000" dirty="0"/>
              <a:t>的文档数较少时，特征</a:t>
            </a:r>
            <a:r>
              <a:rPr lang="en-US" altLang="zh-CN" sz="2000" dirty="0"/>
              <a:t>t</a:t>
            </a:r>
            <a:r>
              <a:rPr lang="zh-CN" altLang="zh-CN" sz="2000" dirty="0"/>
              <a:t>比较有分类区分能力，应给予较大权重</a:t>
            </a:r>
            <a:r>
              <a:rPr lang="zh-CN" altLang="zh-CN" sz="2000" dirty="0" smtClean="0"/>
              <a:t>。</a:t>
            </a:r>
            <a:endParaRPr lang="en-US" altLang="zh-CN" sz="2000" dirty="0" smtClean="0"/>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zh-CN" sz="2000" dirty="0"/>
              <a:t>规范化系数</a:t>
            </a:r>
            <a:r>
              <a:rPr lang="en-US" altLang="zh-CN" sz="2000" dirty="0"/>
              <a:t>(</a:t>
            </a:r>
            <a:r>
              <a:rPr lang="en-US" altLang="zh-CN" sz="2000" dirty="0" err="1"/>
              <a:t>NormalizationComponent</a:t>
            </a:r>
            <a:r>
              <a:rPr lang="en-US" altLang="zh-CN" sz="2000" dirty="0"/>
              <a:t>)</a:t>
            </a:r>
            <a:r>
              <a:rPr lang="zh-CN" altLang="zh-CN" sz="2000" dirty="0"/>
              <a:t>用于调节权重的取值范围，一种常见的方式是将所有的权重向量的取值范围映射到</a:t>
            </a:r>
            <a:r>
              <a:rPr lang="en-US" altLang="zh-CN" sz="2000" dirty="0"/>
              <a:t>[0,1]</a:t>
            </a:r>
            <a:r>
              <a:rPr lang="zh-CN" altLang="zh-CN" sz="2000" dirty="0"/>
              <a:t>区间。</a:t>
            </a: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endParaRPr lang="zh-CN" altLang="zh-CN" sz="2000" dirty="0">
              <a:latin typeface="微软雅黑" pitchFamily="34" charset="-122"/>
              <a:ea typeface="微软雅黑" pitchFamily="34" charset="-122"/>
            </a:endParaRPr>
          </a:p>
        </p:txBody>
      </p:sp>
      <p:sp>
        <p:nvSpPr>
          <p:cNvPr id="163" name="文本框 70"/>
          <p:cNvSpPr txBox="1"/>
          <p:nvPr/>
        </p:nvSpPr>
        <p:spPr>
          <a:xfrm>
            <a:off x="572434" y="1336772"/>
            <a:ext cx="9901602" cy="1323439"/>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smtClean="0">
                <a:latin typeface="微软雅黑" pitchFamily="34" charset="-122"/>
                <a:ea typeface="微软雅黑" pitchFamily="34" charset="-122"/>
              </a:rPr>
              <a:t>向量生成主要解决如何对表示文本的特征项集合赋予合适的</a:t>
            </a:r>
            <a:r>
              <a:rPr lang="zh-CN" altLang="en-US" sz="2000" dirty="0">
                <a:latin typeface="微软雅黑" pitchFamily="34" charset="-122"/>
                <a:ea typeface="微软雅黑" pitchFamily="34" charset="-122"/>
              </a:rPr>
              <a:t>权重</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一个样本中</a:t>
            </a:r>
            <a:r>
              <a:rPr lang="zh-CN" altLang="en-US" sz="2000" dirty="0">
                <a:latin typeface="微软雅黑" pitchFamily="34" charset="-122"/>
                <a:ea typeface="微软雅黑" pitchFamily="34" charset="-122"/>
              </a:rPr>
              <a:t>某特征项的权重由局部系数、全局系数和正规化系数</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部分组成</a:t>
            </a:r>
          </a:p>
          <a:p>
            <a:endParaRPr lang="en-US" altLang="zh-CN" sz="2000" dirty="0" smtClean="0"/>
          </a:p>
        </p:txBody>
      </p:sp>
      <p:pic>
        <p:nvPicPr>
          <p:cNvPr id="368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3464" y="4975946"/>
            <a:ext cx="6190753" cy="198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3962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latin typeface="微软雅黑" pitchFamily="34" charset="-122"/>
                <a:ea typeface="微软雅黑" pitchFamily="34" charset="-122"/>
              </a:rPr>
              <a:t>特征重构以特征项集合为输入，利用对特征项的组合或转换生成新的特征集合作为</a:t>
            </a:r>
            <a:r>
              <a:rPr lang="zh-CN" altLang="en-US" sz="2000" dirty="0" smtClean="0">
                <a:latin typeface="微软雅黑" pitchFamily="34" charset="-122"/>
                <a:ea typeface="微软雅黑" pitchFamily="34" charset="-122"/>
              </a:rPr>
              <a:t>输出</a:t>
            </a:r>
            <a:endParaRPr lang="en-US" altLang="zh-CN" sz="2000" dirty="0" smtClean="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一般有如下要求：</a:t>
            </a:r>
            <a:endParaRPr lang="zh-CN" altLang="en-US" sz="2000" dirty="0">
              <a:latin typeface="微软雅黑" pitchFamily="34" charset="-122"/>
              <a:ea typeface="微软雅黑" pitchFamily="34" charset="-122"/>
            </a:endParaRP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04131" y="2345624"/>
            <a:ext cx="3277397"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输出</a:t>
            </a:r>
            <a:r>
              <a:rPr lang="zh-CN" altLang="en-US" sz="1800" dirty="0"/>
              <a:t>的特征数量要远远少于输入的数量</a:t>
            </a:r>
          </a:p>
        </p:txBody>
      </p:sp>
      <p:sp>
        <p:nvSpPr>
          <p:cNvPr id="83" name="文本框 14"/>
          <p:cNvSpPr txBox="1"/>
          <p:nvPr/>
        </p:nvSpPr>
        <p:spPr>
          <a:xfrm>
            <a:off x="1444470" y="3021689"/>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尽可能地保留原有类别区分能力</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特征重构</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5024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7801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54985" y="4521537"/>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基于语义的方法，如词干与知识库方法</a:t>
            </a:r>
          </a:p>
        </p:txBody>
      </p:sp>
      <p:cxnSp>
        <p:nvCxnSpPr>
          <p:cNvPr id="166" name="直接连接符 165"/>
          <p:cNvCxnSpPr/>
          <p:nvPr/>
        </p:nvCxnSpPr>
        <p:spPr>
          <a:xfrm>
            <a:off x="691601" y="523337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547079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540580" y="5202201"/>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基于统计等数学方法，如潜在语义索引</a:t>
            </a:r>
          </a:p>
        </p:txBody>
      </p:sp>
      <p:cxnSp>
        <p:nvCxnSpPr>
          <p:cNvPr id="170" name="直接连接符 169"/>
          <p:cNvCxnSpPr/>
          <p:nvPr/>
        </p:nvCxnSpPr>
        <p:spPr>
          <a:xfrm>
            <a:off x="648927" y="59240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846" name="Picture 6" descr="https://renaissance-era.com/uploads/1/image/public/201611/20161115195206_bohkp9eav8.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54218" y="2392849"/>
            <a:ext cx="6101745" cy="1926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7851093" y="4544038"/>
            <a:ext cx="1107996" cy="369332"/>
          </a:xfrm>
          <a:prstGeom prst="rect">
            <a:avLst/>
          </a:prstGeom>
        </p:spPr>
        <p:txBody>
          <a:bodyPr wrap="none">
            <a:spAutoFit/>
          </a:bodyPr>
          <a:lstStyle/>
          <a:p>
            <a:r>
              <a:rPr lang="zh-CN" altLang="en-US" dirty="0"/>
              <a:t>特征重构</a:t>
            </a:r>
          </a:p>
        </p:txBody>
      </p:sp>
      <p:cxnSp>
        <p:nvCxnSpPr>
          <p:cNvPr id="167" name="直接连接符 166"/>
          <p:cNvCxnSpPr/>
          <p:nvPr/>
        </p:nvCxnSpPr>
        <p:spPr>
          <a:xfrm>
            <a:off x="655310" y="3806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9418" y="3961991"/>
            <a:ext cx="1467068" cy="400110"/>
          </a:xfrm>
          <a:prstGeom prst="rect">
            <a:avLst/>
          </a:prstGeom>
        </p:spPr>
        <p:txBody>
          <a:bodyPr wrap="none">
            <a:spAutoFit/>
          </a:bodyPr>
          <a:lstStyle/>
          <a:p>
            <a:r>
              <a:rPr lang="zh-CN" altLang="en-US" sz="2000" dirty="0">
                <a:solidFill>
                  <a:srgbClr val="F784A5"/>
                </a:solidFill>
                <a:latin typeface="微软雅黑" pitchFamily="34" charset="-122"/>
                <a:ea typeface="微软雅黑" pitchFamily="34" charset="-122"/>
              </a:rPr>
              <a:t>常用方法：</a:t>
            </a:r>
          </a:p>
        </p:txBody>
      </p:sp>
    </p:spTree>
    <p:extLst>
      <p:ext uri="{BB962C8B-B14F-4D97-AF65-F5344CB8AC3E}">
        <p14:creationId xmlns:p14="http://schemas.microsoft.com/office/powerpoint/2010/main" val="1097080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553549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特征</a:t>
            </a:r>
            <a:r>
              <a:rPr lang="zh-CN" altLang="en-US" dirty="0" smtClean="0"/>
              <a:t>重构</a:t>
            </a:r>
            <a:r>
              <a:rPr lang="en-US" altLang="zh-CN" dirty="0" smtClean="0"/>
              <a:t>-</a:t>
            </a:r>
            <a:r>
              <a:rPr lang="zh-CN" altLang="en-US" dirty="0"/>
              <a:t>潜在语义索引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584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8483" y="3126799"/>
            <a:ext cx="6370797" cy="144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21937" y="1314119"/>
            <a:ext cx="9903001" cy="1323439"/>
          </a:xfrm>
          <a:prstGeom prst="rect">
            <a:avLst/>
          </a:prstGeom>
        </p:spPr>
        <p:txBody>
          <a:bodyPr wrap="square">
            <a:spAutoFit/>
          </a:bodyPr>
          <a:lstStyle/>
          <a:p>
            <a:r>
              <a:rPr lang="zh-CN" altLang="en-US" sz="2000" dirty="0" smtClean="0">
                <a:solidFill>
                  <a:srgbClr val="F784A5"/>
                </a:solidFill>
                <a:latin typeface="微软雅黑" pitchFamily="34" charset="-122"/>
                <a:ea typeface="微软雅黑" pitchFamily="34" charset="-122"/>
                <a:cs typeface="华康俪金黑W8(P)"/>
              </a:rPr>
              <a:t>潜在语义模型</a:t>
            </a:r>
            <a:r>
              <a:rPr lang="zh-CN" altLang="en-US" sz="2000" dirty="0">
                <a:solidFill>
                  <a:srgbClr val="F784A5"/>
                </a:solidFill>
                <a:latin typeface="微软雅黑" pitchFamily="34" charset="-122"/>
                <a:ea typeface="微软雅黑" pitchFamily="34" charset="-122"/>
                <a:cs typeface="华康俪金黑W8(P)"/>
              </a:rPr>
              <a:t>则以大规模的语料为基础，通过使用线性代数中对矩阵进行奇异值分解</a:t>
            </a:r>
            <a:r>
              <a:rPr lang="en-US" altLang="zh-CN" sz="2000" dirty="0">
                <a:solidFill>
                  <a:srgbClr val="F784A5"/>
                </a:solidFill>
                <a:latin typeface="微软雅黑" pitchFamily="34" charset="-122"/>
                <a:ea typeface="微软雅黑" pitchFamily="34" charset="-122"/>
                <a:cs typeface="华康俪金黑W8(P)"/>
              </a:rPr>
              <a:t>(Singular</a:t>
            </a:r>
            <a:r>
              <a:rPr lang="zh-CN" altLang="en-US" sz="2000" dirty="0">
                <a:solidFill>
                  <a:srgbClr val="F784A5"/>
                </a:solidFill>
                <a:latin typeface="微软雅黑" pitchFamily="34" charset="-122"/>
                <a:ea typeface="微软雅黑" pitchFamily="34" charset="-122"/>
                <a:cs typeface="华康俪金黑W8(P)"/>
              </a:rPr>
              <a:t>、</a:t>
            </a:r>
            <a:r>
              <a:rPr lang="en-US" altLang="zh-CN" sz="2000" dirty="0" err="1">
                <a:solidFill>
                  <a:srgbClr val="F784A5"/>
                </a:solidFill>
                <a:latin typeface="微软雅黑" pitchFamily="34" charset="-122"/>
                <a:ea typeface="微软雅黑" pitchFamily="34" charset="-122"/>
                <a:cs typeface="华康俪金黑W8(P)"/>
              </a:rPr>
              <a:t>ValueDecomposition</a:t>
            </a:r>
            <a:r>
              <a:rPr lang="zh-CN" altLang="en-US" sz="2000" dirty="0">
                <a:solidFill>
                  <a:srgbClr val="F784A5"/>
                </a:solidFill>
                <a:latin typeface="微软雅黑" pitchFamily="34" charset="-122"/>
                <a:ea typeface="微软雅黑" pitchFamily="34" charset="-122"/>
                <a:cs typeface="华康俪金黑W8(P)"/>
              </a:rPr>
              <a:t>，</a:t>
            </a:r>
            <a:r>
              <a:rPr lang="en-US" altLang="zh-CN" sz="2000" dirty="0">
                <a:solidFill>
                  <a:srgbClr val="F784A5"/>
                </a:solidFill>
                <a:latin typeface="微软雅黑" pitchFamily="34" charset="-122"/>
                <a:ea typeface="微软雅黑" pitchFamily="34" charset="-122"/>
                <a:cs typeface="华康俪金黑W8(P)"/>
              </a:rPr>
              <a:t>SVD)</a:t>
            </a:r>
            <a:r>
              <a:rPr lang="zh-CN" altLang="en-US" sz="2000" dirty="0">
                <a:solidFill>
                  <a:srgbClr val="F784A5"/>
                </a:solidFill>
                <a:latin typeface="微软雅黑" pitchFamily="34" charset="-122"/>
                <a:ea typeface="微软雅黑" pitchFamily="34" charset="-122"/>
                <a:cs typeface="华康俪金黑W8(P)"/>
              </a:rPr>
              <a:t>的方法，实现了一种词与词之间潜在语义的表示方式，同时，克服了手工构建知识库耗费大量人力物力，以及难以表达显式关系等缺点。</a:t>
            </a:r>
          </a:p>
        </p:txBody>
      </p:sp>
    </p:spTree>
    <p:extLst>
      <p:ext uri="{BB962C8B-B14F-4D97-AF65-F5344CB8AC3E}">
        <p14:creationId xmlns:p14="http://schemas.microsoft.com/office/powerpoint/2010/main" val="374439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4"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5"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6"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8"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向量生成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25374" y="1314119"/>
            <a:ext cx="9903001" cy="400110"/>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一个样本中某特征项的权重由局部系数、全局系数和正规化系数</a:t>
            </a:r>
            <a:r>
              <a:rPr lang="en-US" altLang="zh-CN" sz="2000" dirty="0">
                <a:solidFill>
                  <a:srgbClr val="F784A5"/>
                </a:solidFill>
                <a:latin typeface="微软雅黑" pitchFamily="34" charset="-122"/>
                <a:ea typeface="微软雅黑" pitchFamily="34" charset="-122"/>
                <a:cs typeface="华康俪金黑W8(P)"/>
              </a:rPr>
              <a:t>3</a:t>
            </a:r>
            <a:r>
              <a:rPr lang="zh-CN" altLang="en-US" sz="2000" dirty="0">
                <a:solidFill>
                  <a:srgbClr val="F784A5"/>
                </a:solidFill>
                <a:latin typeface="微软雅黑" pitchFamily="34" charset="-122"/>
                <a:ea typeface="微软雅黑" pitchFamily="34" charset="-122"/>
                <a:cs typeface="华康俪金黑W8(P)"/>
              </a:rPr>
              <a:t>部分组成。即</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39703183"/>
              </p:ext>
            </p:extLst>
          </p:nvPr>
        </p:nvGraphicFramePr>
        <p:xfrm>
          <a:off x="9451001" y="1174987"/>
          <a:ext cx="2297699" cy="732110"/>
        </p:xfrm>
        <a:graphic>
          <a:graphicData uri="http://schemas.openxmlformats.org/presentationml/2006/ole">
            <mc:AlternateContent xmlns:mc="http://schemas.openxmlformats.org/markup-compatibility/2006">
              <mc:Choice xmlns:v="urn:schemas-microsoft-com:vml" Requires="v">
                <p:oleObj spid="_x0000_s36877" name="公式" r:id="rId19" imgW="1295400" imgH="419100" progId="Equation.3">
                  <p:embed/>
                </p:oleObj>
              </mc:Choice>
              <mc:Fallback>
                <p:oleObj name="公式" r:id="rId19" imgW="1295400" imgH="419100" progId="Equation.3">
                  <p:embed/>
                  <p:pic>
                    <p:nvPicPr>
                      <p:cNvPr id="0" name="Object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51001" y="1174987"/>
                        <a:ext cx="2297699" cy="732110"/>
                      </a:xfrm>
                      <a:prstGeom prst="rect">
                        <a:avLst/>
                      </a:prstGeom>
                      <a:noFill/>
                    </p:spPr>
                  </p:pic>
                </p:oleObj>
              </mc:Fallback>
            </mc:AlternateContent>
          </a:graphicData>
        </a:graphic>
      </p:graphicFrame>
      <p:cxnSp>
        <p:nvCxnSpPr>
          <p:cNvPr id="162" name="直接连接符 161"/>
          <p:cNvCxnSpPr/>
          <p:nvPr/>
        </p:nvCxnSpPr>
        <p:spPr>
          <a:xfrm>
            <a:off x="971550"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11225"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161761"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577975" y="3362325"/>
            <a:ext cx="7797800" cy="915988"/>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2</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全局系数</a:t>
            </a:r>
            <a:r>
              <a:rPr lang="en-US" altLang="zh-CN" b="1" dirty="0">
                <a:effectLst>
                  <a:outerShdw blurRad="38100" dist="38100" dir="2700000" algn="tl">
                    <a:srgbClr val="C0C0C0"/>
                  </a:outerShdw>
                </a:effectLst>
                <a:latin typeface="微软雅黑" pitchFamily="34" charset="-122"/>
                <a:ea typeface="微软雅黑" pitchFamily="34" charset="-122"/>
              </a:rPr>
              <a:t>(Global Component</a:t>
            </a:r>
            <a:r>
              <a:rPr lang="en-US" altLang="zh-CN" b="1" dirty="0" smtClean="0">
                <a:effectLst>
                  <a:outerShdw blurRad="38100" dist="38100" dir="2700000" algn="tl">
                    <a:srgbClr val="C0C0C0"/>
                  </a:outerShdw>
                </a:effectLst>
                <a:latin typeface="微软雅黑" pitchFamily="34" charset="-122"/>
                <a:ea typeface="微软雅黑" pitchFamily="34" charset="-122"/>
              </a:rPr>
              <a:t>)</a:t>
            </a:r>
          </a:p>
          <a:p>
            <a:pPr>
              <a:defRPr/>
            </a:pPr>
            <a:r>
              <a:rPr lang="zh-CN" altLang="en-US" dirty="0">
                <a:latin typeface="微软雅黑" pitchFamily="34" charset="-122"/>
                <a:ea typeface="微软雅黑" pitchFamily="34" charset="-122"/>
              </a:rPr>
              <a:t>考虑特征</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在整个训练样本中的重要性，包含特征</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的文档数较少时，特征</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比较有分类区分能力，应给予较大权重</a:t>
            </a:r>
            <a:endParaRPr lang="zh-CN" altLang="en-US" dirty="0"/>
          </a:p>
        </p:txBody>
      </p:sp>
      <p:sp>
        <p:nvSpPr>
          <p:cNvPr id="167" name="矩形 166"/>
          <p:cNvSpPr/>
          <p:nvPr/>
        </p:nvSpPr>
        <p:spPr bwMode="auto">
          <a:xfrm>
            <a:off x="1184275"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582738" y="2062163"/>
            <a:ext cx="8013700" cy="923330"/>
          </a:xfrm>
          <a:prstGeom prst="rect">
            <a:avLst/>
          </a:prstGeom>
          <a:noFill/>
          <a:ln w="9525">
            <a:noFill/>
            <a:miter lim="800000"/>
            <a:headEnd/>
            <a:tailEnd/>
          </a:ln>
        </p:spPr>
        <p:txBody>
          <a:bodyPr>
            <a:spAutoFit/>
          </a:bodyPr>
          <a:lstStyle/>
          <a:p>
            <a:r>
              <a:rPr lang="en-US" altLang="zh-CN" b="1"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局部系数</a:t>
            </a:r>
            <a:r>
              <a:rPr lang="en-US" altLang="zh-CN" b="1" dirty="0">
                <a:latin typeface="微软雅黑" pitchFamily="34" charset="-122"/>
                <a:ea typeface="微软雅黑" pitchFamily="34" charset="-122"/>
              </a:rPr>
              <a:t>(Local Component) </a:t>
            </a:r>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表示</a:t>
            </a:r>
            <a:r>
              <a:rPr lang="zh-CN" altLang="en-US" dirty="0">
                <a:latin typeface="微软雅黑" pitchFamily="34" charset="-122"/>
                <a:ea typeface="微软雅黑" pitchFamily="34" charset="-122"/>
              </a:rPr>
              <a:t>特征 </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对当前样本</a:t>
            </a:r>
            <a:r>
              <a:rPr lang="en-US" altLang="zh-CN" dirty="0">
                <a:latin typeface="微软雅黑" pitchFamily="34" charset="-122"/>
                <a:ea typeface="微软雅黑" pitchFamily="34" charset="-122"/>
              </a:rPr>
              <a:t>d</a:t>
            </a:r>
            <a:r>
              <a:rPr lang="zh-CN" altLang="en-US" dirty="0">
                <a:latin typeface="微软雅黑" pitchFamily="34" charset="-122"/>
                <a:ea typeface="微软雅黑" pitchFamily="34" charset="-122"/>
              </a:rPr>
              <a:t>的直接影响，一般认为在样本</a:t>
            </a:r>
            <a:r>
              <a:rPr lang="en-US" altLang="zh-CN" dirty="0">
                <a:latin typeface="微软雅黑" pitchFamily="34" charset="-122"/>
                <a:ea typeface="微软雅黑" pitchFamily="34" charset="-122"/>
              </a:rPr>
              <a:t>d</a:t>
            </a:r>
            <a:r>
              <a:rPr lang="zh-CN" altLang="en-US" dirty="0">
                <a:latin typeface="微软雅黑" pitchFamily="34" charset="-122"/>
                <a:ea typeface="微软雅黑" pitchFamily="34" charset="-122"/>
              </a:rPr>
              <a:t>中一个特征</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出现的次数越多，则</a:t>
            </a:r>
            <a:r>
              <a:rPr lang="en-US" altLang="zh-CN" dirty="0">
                <a:latin typeface="微软雅黑" pitchFamily="34" charset="-122"/>
                <a:ea typeface="微软雅黑" pitchFamily="34" charset="-122"/>
              </a:rPr>
              <a:t>t</a:t>
            </a:r>
            <a:r>
              <a:rPr lang="zh-CN" altLang="en-US" dirty="0">
                <a:latin typeface="微软雅黑" pitchFamily="34" charset="-122"/>
                <a:ea typeface="微软雅黑" pitchFamily="34" charset="-122"/>
              </a:rPr>
              <a:t>对</a:t>
            </a:r>
            <a:r>
              <a:rPr lang="en-US" altLang="zh-CN" dirty="0">
                <a:latin typeface="微软雅黑" pitchFamily="34" charset="-122"/>
                <a:ea typeface="微软雅黑" pitchFamily="34" charset="-122"/>
              </a:rPr>
              <a:t>d</a:t>
            </a:r>
            <a:r>
              <a:rPr lang="zh-CN" altLang="en-US" dirty="0">
                <a:latin typeface="微软雅黑" pitchFamily="34" charset="-122"/>
                <a:ea typeface="微软雅黑" pitchFamily="34" charset="-122"/>
              </a:rPr>
              <a:t>的影响越大</a:t>
            </a:r>
          </a:p>
        </p:txBody>
      </p:sp>
      <p:sp>
        <p:nvSpPr>
          <p:cNvPr id="169" name="矩形 189"/>
          <p:cNvSpPr/>
          <p:nvPr/>
        </p:nvSpPr>
        <p:spPr bwMode="auto">
          <a:xfrm>
            <a:off x="1146318"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576388" y="4787900"/>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3</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规范化系数</a:t>
            </a:r>
            <a:r>
              <a:rPr lang="en-US" altLang="zh-CN" b="1" dirty="0">
                <a:effectLst>
                  <a:outerShdw blurRad="38100" dist="38100" dir="2700000" algn="tl">
                    <a:srgbClr val="C0C0C0"/>
                  </a:outerShdw>
                </a:effectLst>
                <a:latin typeface="微软雅黑" pitchFamily="34" charset="-122"/>
                <a:ea typeface="微软雅黑" pitchFamily="34" charset="-122"/>
              </a:rPr>
              <a:t>(</a:t>
            </a:r>
            <a:r>
              <a:rPr lang="en-US" altLang="zh-CN" b="1" dirty="0" err="1">
                <a:effectLst>
                  <a:outerShdw blurRad="38100" dist="38100" dir="2700000" algn="tl">
                    <a:srgbClr val="C0C0C0"/>
                  </a:outerShdw>
                </a:effectLst>
                <a:latin typeface="微软雅黑" pitchFamily="34" charset="-122"/>
                <a:ea typeface="微软雅黑" pitchFamily="34" charset="-122"/>
              </a:rPr>
              <a:t>NormalizationComponent</a:t>
            </a:r>
            <a:r>
              <a:rPr lang="en-US" altLang="zh-CN" b="1" dirty="0" smtClean="0">
                <a:effectLst>
                  <a:outerShdw blurRad="38100" dist="38100" dir="2700000" algn="tl">
                    <a:srgbClr val="C0C0C0"/>
                  </a:outerShdw>
                </a:effectLst>
                <a:latin typeface="微软雅黑" pitchFamily="34" charset="-122"/>
                <a:ea typeface="微软雅黑" pitchFamily="34" charset="-122"/>
              </a:rPr>
              <a:t>)</a:t>
            </a:r>
            <a:endParaRPr lang="zh-CN" altLang="en-US"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用于调节权重的取值范围，一种常见的方式是将所有的权重向量的取值范围映射到</a:t>
            </a:r>
            <a:r>
              <a:rPr lang="en-US" altLang="zh-CN" dirty="0">
                <a:latin typeface="微软雅黑" pitchFamily="34" charset="-122"/>
                <a:ea typeface="微软雅黑" pitchFamily="34" charset="-122"/>
              </a:rPr>
              <a:t>[0,1]</a:t>
            </a:r>
            <a:r>
              <a:rPr lang="zh-CN" altLang="en-US" dirty="0">
                <a:latin typeface="微软雅黑" pitchFamily="34" charset="-122"/>
                <a:ea typeface="微软雅黑" pitchFamily="34" charset="-122"/>
              </a:rPr>
              <a:t>区间。</a:t>
            </a:r>
          </a:p>
        </p:txBody>
      </p:sp>
      <p:cxnSp>
        <p:nvCxnSpPr>
          <p:cNvPr id="171" name="直接连接符 186"/>
          <p:cNvCxnSpPr/>
          <p:nvPr/>
        </p:nvCxnSpPr>
        <p:spPr>
          <a:xfrm>
            <a:off x="822325"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4612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a:t>
            </a:r>
            <a:r>
              <a:rPr lang="zh-CN" altLang="en-US" dirty="0" smtClean="0"/>
              <a:t>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25374" y="1314119"/>
            <a:ext cx="9903001" cy="400110"/>
          </a:xfrm>
          <a:prstGeom prst="rect">
            <a:avLst/>
          </a:prstGeom>
        </p:spPr>
        <p:txBody>
          <a:bodyPr wrap="square">
            <a:spAutoFit/>
          </a:bodyPr>
          <a:lstStyle/>
          <a:p>
            <a:r>
              <a:rPr lang="zh-CN" altLang="en-US" sz="2000" dirty="0" smtClean="0">
                <a:solidFill>
                  <a:srgbClr val="F784A5"/>
                </a:solidFill>
                <a:latin typeface="微软雅黑" pitchFamily="34" charset="-122"/>
                <a:ea typeface="微软雅黑" pitchFamily="34" charset="-122"/>
                <a:cs typeface="华康俪金黑W8(P)"/>
              </a:rPr>
              <a:t>如何减少文本特征的维数，避免维度诅咒是一个至关重要问题，主要包含三个方面</a:t>
            </a:r>
            <a:endParaRPr lang="zh-CN" altLang="en-US" sz="2000" dirty="0">
              <a:solidFill>
                <a:srgbClr val="F784A5"/>
              </a:solidFill>
              <a:latin typeface="微软雅黑" pitchFamily="34" charset="-122"/>
              <a:ea typeface="微软雅黑" pitchFamily="34" charset="-122"/>
              <a:cs typeface="华康俪金黑W8(P)"/>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971550"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11225"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161761"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577975" y="3362325"/>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2</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smtClean="0">
                <a:effectLst>
                  <a:outerShdw blurRad="38100" dist="38100" dir="2700000" algn="tl">
                    <a:srgbClr val="C0C0C0"/>
                  </a:outerShdw>
                </a:effectLst>
                <a:latin typeface="微软雅黑" pitchFamily="34" charset="-122"/>
                <a:ea typeface="微软雅黑" pitchFamily="34" charset="-122"/>
              </a:rPr>
              <a:t>文本语义分析</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smtClean="0">
                <a:latin typeface="微软雅黑" pitchFamily="34" charset="-122"/>
                <a:ea typeface="微软雅黑" pitchFamily="34" charset="-122"/>
              </a:rPr>
              <a:t>将句子转化为某种可以表达句子意义的形式化表示，即将人类能够理解的自然语言转化为计算机能够理解的形式语言，做到人与机器相互沟通。</a:t>
            </a:r>
            <a:endParaRPr lang="zh-CN" altLang="en-US" dirty="0"/>
          </a:p>
        </p:txBody>
      </p:sp>
      <p:sp>
        <p:nvSpPr>
          <p:cNvPr id="167" name="矩形 166"/>
          <p:cNvSpPr/>
          <p:nvPr/>
        </p:nvSpPr>
        <p:spPr bwMode="auto">
          <a:xfrm>
            <a:off x="1184275"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582738" y="2062163"/>
            <a:ext cx="8013700" cy="923330"/>
          </a:xfrm>
          <a:prstGeom prst="rect">
            <a:avLst/>
          </a:prstGeom>
          <a:noFill/>
          <a:ln w="9525">
            <a:noFill/>
            <a:miter lim="800000"/>
            <a:headEnd/>
            <a:tailEnd/>
          </a:ln>
        </p:spPr>
        <p:txBody>
          <a:bodyPr>
            <a:spAutoFit/>
          </a:bodyPr>
          <a:lstStyle/>
          <a:p>
            <a:r>
              <a:rPr lang="en-US" altLang="zh-CN" b="1"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词义</a:t>
            </a:r>
            <a:endParaRPr lang="en-US" altLang="zh-CN"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指通过语言模型或语法模型来处理文本的过程，包括隐马尔科夫（</a:t>
            </a:r>
            <a:r>
              <a:rPr lang="en-US" altLang="zh-CN" dirty="0" smtClean="0">
                <a:latin typeface="微软雅黑" pitchFamily="34" charset="-122"/>
                <a:ea typeface="微软雅黑" pitchFamily="34" charset="-122"/>
              </a:rPr>
              <a:t>Hidden Markov Model</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HMM</a:t>
            </a:r>
            <a:r>
              <a:rPr lang="zh-CN" altLang="en-US" dirty="0" smtClean="0">
                <a:latin typeface="微软雅黑" pitchFamily="34" charset="-122"/>
                <a:ea typeface="微软雅黑" pitchFamily="34" charset="-122"/>
              </a:rPr>
              <a:t>）词性标注、最大熵（</a:t>
            </a:r>
            <a:r>
              <a:rPr lang="en-US" altLang="zh-CN" dirty="0" smtClean="0">
                <a:latin typeface="微软雅黑" pitchFamily="34" charset="-122"/>
                <a:ea typeface="微软雅黑" pitchFamily="34" charset="-122"/>
              </a:rPr>
              <a:t>Maximum Entropy</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ME</a:t>
            </a:r>
            <a:r>
              <a:rPr lang="zh-CN" altLang="en-US" dirty="0" smtClean="0">
                <a:latin typeface="微软雅黑" pitchFamily="34" charset="-122"/>
                <a:ea typeface="微软雅黑" pitchFamily="34" charset="-122"/>
              </a:rPr>
              <a:t>）等</a:t>
            </a:r>
            <a:endParaRPr lang="zh-CN" altLang="en-US" dirty="0">
              <a:latin typeface="微软雅黑" pitchFamily="34" charset="-122"/>
              <a:ea typeface="微软雅黑" pitchFamily="34" charset="-122"/>
            </a:endParaRPr>
          </a:p>
        </p:txBody>
      </p:sp>
      <p:sp>
        <p:nvSpPr>
          <p:cNvPr id="169" name="矩形 189"/>
          <p:cNvSpPr/>
          <p:nvPr/>
        </p:nvSpPr>
        <p:spPr bwMode="auto">
          <a:xfrm>
            <a:off x="1146318"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576388" y="4787900"/>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3</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smtClean="0">
                <a:effectLst>
                  <a:outerShdw blurRad="38100" dist="38100" dir="2700000" algn="tl">
                    <a:srgbClr val="C0C0C0"/>
                  </a:outerShdw>
                </a:effectLst>
                <a:latin typeface="微软雅黑" pitchFamily="34" charset="-122"/>
                <a:ea typeface="微软雅黑" pitchFamily="34" charset="-122"/>
              </a:rPr>
              <a:t>文本语用分析</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smtClean="0">
                <a:latin typeface="微软雅黑" pitchFamily="34" charset="-122"/>
                <a:ea typeface="微软雅黑" pitchFamily="34" charset="-122"/>
              </a:rPr>
              <a:t>利用语用学进行文本分析，针对句子群（又称话题，</a:t>
            </a:r>
            <a:r>
              <a:rPr lang="en-US" altLang="zh-CN" dirty="0" smtClean="0">
                <a:latin typeface="微软雅黑" pitchFamily="34" charset="-122"/>
                <a:ea typeface="微软雅黑" pitchFamily="34" charset="-122"/>
              </a:rPr>
              <a:t>Topic</a:t>
            </a:r>
            <a:r>
              <a:rPr lang="zh-CN" altLang="en-US" dirty="0" smtClean="0">
                <a:latin typeface="微软雅黑" pitchFamily="34" charset="-122"/>
                <a:ea typeface="微软雅黑" pitchFamily="34" charset="-122"/>
              </a:rPr>
              <a:t>）开展高端分析，获取对文本内涵的掌握。</a:t>
            </a:r>
            <a:endParaRPr lang="zh-CN" altLang="en-US" dirty="0">
              <a:latin typeface="微软雅黑" pitchFamily="34" charset="-122"/>
              <a:ea typeface="微软雅黑" pitchFamily="34" charset="-122"/>
            </a:endParaRPr>
          </a:p>
        </p:txBody>
      </p:sp>
      <p:cxnSp>
        <p:nvCxnSpPr>
          <p:cNvPr id="171" name="直接连接符 186"/>
          <p:cNvCxnSpPr/>
          <p:nvPr/>
        </p:nvCxnSpPr>
        <p:spPr>
          <a:xfrm>
            <a:off x="822325"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84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591059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文本语法分析方法</a:t>
            </a:r>
            <a:r>
              <a:rPr lang="en-US" altLang="zh-CN" dirty="0"/>
              <a:t>-</a:t>
            </a:r>
            <a:r>
              <a:rPr lang="en-US" altLang="zh-CN" dirty="0" smtClean="0"/>
              <a:t>HMM</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2" name="内容占位符 2"/>
          <p:cNvSpPr>
            <a:spLocks noGrp="1"/>
          </p:cNvSpPr>
          <p:nvPr/>
        </p:nvSpPr>
        <p:spPr>
          <a:xfrm>
            <a:off x="2207045" y="1343092"/>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zh-CN" altLang="en-US" dirty="0">
                <a:latin typeface="微软雅黑" pitchFamily="34" charset="-122"/>
                <a:ea typeface="微软雅黑" pitchFamily="34" charset="-122"/>
              </a:rPr>
              <a:t>　对 </a:t>
            </a:r>
            <a:r>
              <a:rPr lang="en-US" altLang="zh-CN" dirty="0">
                <a:latin typeface="微软雅黑" pitchFamily="34" charset="-122"/>
                <a:ea typeface="微软雅黑" pitchFamily="34" charset="-122"/>
              </a:rPr>
              <a:t>HMM </a:t>
            </a:r>
            <a:r>
              <a:rPr lang="zh-CN" altLang="en-US" dirty="0">
                <a:latin typeface="微软雅黑" pitchFamily="34" charset="-122"/>
                <a:ea typeface="微软雅黑" pitchFamily="34" charset="-122"/>
              </a:rPr>
              <a:t>来说，</a:t>
            </a:r>
            <a:r>
              <a:rPr lang="zh-CN" altLang="en-US" dirty="0" smtClean="0">
                <a:latin typeface="微软雅黑" pitchFamily="34" charset="-122"/>
                <a:ea typeface="微软雅黑" pitchFamily="34" charset="-122"/>
              </a:rPr>
              <a:t>有三</a:t>
            </a:r>
            <a:r>
              <a:rPr lang="zh-CN" altLang="en-US" dirty="0">
                <a:latin typeface="微软雅黑" pitchFamily="34" charset="-122"/>
                <a:ea typeface="微软雅黑" pitchFamily="34" charset="-122"/>
              </a:rPr>
              <a:t>个重要</a:t>
            </a:r>
            <a:r>
              <a:rPr lang="zh-CN" altLang="en-US" dirty="0" smtClean="0">
                <a:latin typeface="微软雅黑" pitchFamily="34" charset="-122"/>
                <a:ea typeface="微软雅黑" pitchFamily="34" charset="-122"/>
              </a:rPr>
              <a:t>假设：</a:t>
            </a:r>
            <a:endParaRPr lang="zh-CN" altLang="en-US"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　　假设</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：马尔可夫假设（状态构成一阶马尔可夫链</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　　假设</a:t>
            </a:r>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：不动性假设（状态与具体时间无关</a:t>
            </a:r>
            <a:r>
              <a:rPr lang="zh-CN" altLang="en-US" sz="1800" dirty="0" smtClean="0">
                <a:latin typeface="微软雅黑" pitchFamily="34" charset="-122"/>
                <a:ea typeface="微软雅黑" pitchFamily="34" charset="-122"/>
              </a:rPr>
              <a:t>）  （状态转移矩阵</a:t>
            </a:r>
            <a:r>
              <a:rPr lang="en-US" altLang="zh-CN" sz="1800" dirty="0" smtClean="0">
                <a:latin typeface="微软雅黑" pitchFamily="34" charset="-122"/>
                <a:ea typeface="微软雅黑" pitchFamily="34" charset="-122"/>
              </a:rPr>
              <a:t>A</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　　假设</a:t>
            </a: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：输出独立性假设（输出仅与当前状态有关</a:t>
            </a:r>
            <a:r>
              <a:rPr lang="zh-CN" altLang="en-US" sz="1800" dirty="0" smtClean="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pic>
        <p:nvPicPr>
          <p:cNvPr id="83"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5461" y="4135945"/>
            <a:ext cx="394335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3"/>
          <p:cNvSpPr txBox="1"/>
          <p:nvPr/>
        </p:nvSpPr>
        <p:spPr>
          <a:xfrm>
            <a:off x="6940995" y="4756068"/>
            <a:ext cx="2877711" cy="11695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latin typeface="微软雅黑" pitchFamily="34" charset="-122"/>
                <a:ea typeface="微软雅黑" pitchFamily="34" charset="-122"/>
              </a:rPr>
              <a:t>绿色：隐藏状态（天气）</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紫色：可观察状态（海藻潮湿度）</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A</a:t>
            </a:r>
            <a:r>
              <a:rPr lang="zh-CN" altLang="en-US" sz="1400" dirty="0" smtClean="0">
                <a:latin typeface="微软雅黑" pitchFamily="34" charset="-122"/>
                <a:ea typeface="微软雅黑" pitchFamily="34" charset="-122"/>
              </a:rPr>
              <a:t>：隐藏状态转移矩阵</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B</a:t>
            </a:r>
            <a:r>
              <a:rPr lang="zh-CN" altLang="en-US" sz="1400" dirty="0" smtClean="0">
                <a:latin typeface="微软雅黑" pitchFamily="34" charset="-122"/>
                <a:ea typeface="微软雅黑" pitchFamily="34" charset="-122"/>
              </a:rPr>
              <a:t>：混淆矩阵</a:t>
            </a:r>
            <a:endParaRPr lang="en-US" altLang="zh-CN" sz="1400" dirty="0" smtClean="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p:txBody>
      </p:sp>
      <p:pic>
        <p:nvPicPr>
          <p:cNvPr id="162"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29557" y="2091772"/>
            <a:ext cx="3571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29557" y="2805750"/>
            <a:ext cx="40862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29557" y="3603940"/>
            <a:ext cx="43719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742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1.</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预处理概述</a:t>
            </a:r>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5910592"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-HMM</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5" name="内容占位符 2"/>
          <p:cNvSpPr>
            <a:spLocks noGrp="1"/>
          </p:cNvSpPr>
          <p:nvPr/>
        </p:nvSpPr>
        <p:spPr>
          <a:xfrm>
            <a:off x="743635" y="1389272"/>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zh-CN" altLang="en-US" dirty="0">
                <a:latin typeface="微软雅黑" pitchFamily="34" charset="-122"/>
                <a:ea typeface="微软雅黑" pitchFamily="34" charset="-122"/>
              </a:rPr>
              <a:t>应用隐马尔可夫模型主要解决三个方面的</a:t>
            </a:r>
            <a:r>
              <a:rPr lang="zh-CN" altLang="en-US" dirty="0" smtClean="0">
                <a:latin typeface="微软雅黑" pitchFamily="34" charset="-122"/>
                <a:ea typeface="微软雅黑" pitchFamily="34" charset="-122"/>
              </a:rPr>
              <a:t>问题</a:t>
            </a:r>
            <a:endParaRPr lang="en-US" altLang="zh-CN" dirty="0" smtClean="0">
              <a:latin typeface="微软雅黑" pitchFamily="34" charset="-122"/>
              <a:ea typeface="微软雅黑" pitchFamily="34" charset="-122"/>
            </a:endParaRPr>
          </a:p>
          <a:p>
            <a:pPr marL="0" indent="0">
              <a:buNone/>
            </a:pPr>
            <a:endParaRPr lang="zh-CN" altLang="en-US"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a:t>
            </a:r>
            <a:r>
              <a:rPr lang="zh-CN" altLang="en-US" sz="1800" dirty="0">
                <a:latin typeface="微软雅黑" pitchFamily="34" charset="-122"/>
                <a:ea typeface="微软雅黑" pitchFamily="34" charset="-122"/>
              </a:rPr>
              <a:t>一</a:t>
            </a:r>
            <a:r>
              <a:rPr lang="zh-CN" altLang="en-US" sz="1800" dirty="0" smtClean="0">
                <a:latin typeface="微软雅黑" pitchFamily="34" charset="-122"/>
                <a:ea typeface="微软雅黑" pitchFamily="34" charset="-122"/>
              </a:rPr>
              <a:t>）评估</a:t>
            </a:r>
            <a:r>
              <a:rPr lang="zh-CN" altLang="en-US" sz="1800" dirty="0">
                <a:latin typeface="微软雅黑" pitchFamily="34" charset="-122"/>
                <a:ea typeface="微软雅黑" pitchFamily="34" charset="-122"/>
              </a:rPr>
              <a:t>问题：对于给定的模型</a:t>
            </a:r>
            <a:r>
              <a:rPr lang="en-US" altLang="zh-CN" sz="1800" dirty="0">
                <a:latin typeface="微软雅黑" pitchFamily="34" charset="-122"/>
                <a:ea typeface="微软雅黑" pitchFamily="34" charset="-122"/>
              </a:rPr>
              <a:t>λ=</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A,B,π</a:t>
            </a:r>
            <a:r>
              <a:rPr lang="zh-CN" altLang="en-US" sz="1800" dirty="0">
                <a:latin typeface="微软雅黑" pitchFamily="34" charset="-122"/>
                <a:ea typeface="微软雅黑" pitchFamily="34" charset="-122"/>
              </a:rPr>
              <a:t>），和给定的观察序列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a:latin typeface="微软雅黑" pitchFamily="34" charset="-122"/>
                <a:ea typeface="微软雅黑" pitchFamily="34" charset="-122"/>
              </a:rPr>
              <a:t>），如何有效的计算观察值序列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的</a:t>
            </a:r>
            <a:r>
              <a:rPr lang="zh-CN" altLang="en-US" sz="1800" b="1" dirty="0">
                <a:latin typeface="微软雅黑" pitchFamily="34" charset="-122"/>
                <a:ea typeface="微软雅黑" pitchFamily="34" charset="-122"/>
              </a:rPr>
              <a:t>概率</a:t>
            </a:r>
            <a:r>
              <a:rPr lang="en-US" altLang="zh-CN" sz="1800" b="1" dirty="0">
                <a:latin typeface="微软雅黑" pitchFamily="34" charset="-122"/>
                <a:ea typeface="微软雅黑" pitchFamily="34" charset="-122"/>
              </a:rPr>
              <a:t>P(</a:t>
            </a:r>
            <a:r>
              <a:rPr lang="en-US" altLang="zh-CN" sz="1800" b="1" dirty="0" err="1">
                <a:latin typeface="微软雅黑" pitchFamily="34" charset="-122"/>
                <a:ea typeface="微软雅黑" pitchFamily="34" charset="-122"/>
              </a:rPr>
              <a:t>O|λ</a:t>
            </a:r>
            <a:r>
              <a:rPr lang="en-US" altLang="zh-CN" sz="1800" b="1" dirty="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（二）解码</a:t>
            </a:r>
            <a:r>
              <a:rPr lang="zh-CN" altLang="en-US" sz="1800" dirty="0">
                <a:latin typeface="微软雅黑" pitchFamily="34" charset="-122"/>
                <a:ea typeface="微软雅黑" pitchFamily="34" charset="-122"/>
              </a:rPr>
              <a:t>问题：对于给定的模型</a:t>
            </a:r>
            <a:r>
              <a:rPr lang="en-US" altLang="zh-CN" sz="1800" dirty="0">
                <a:latin typeface="微软雅黑" pitchFamily="34" charset="-122"/>
                <a:ea typeface="微软雅黑" pitchFamily="34" charset="-122"/>
              </a:rPr>
              <a:t>λ=</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A,B,π</a:t>
            </a:r>
            <a:r>
              <a:rPr lang="zh-CN" altLang="en-US" sz="1800" dirty="0">
                <a:latin typeface="微软雅黑" pitchFamily="34" charset="-122"/>
                <a:ea typeface="微软雅黑" pitchFamily="34" charset="-122"/>
              </a:rPr>
              <a:t>），和给定的观察序列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a:latin typeface="微软雅黑" pitchFamily="34" charset="-122"/>
                <a:ea typeface="微软雅黑" pitchFamily="34" charset="-122"/>
              </a:rPr>
              <a:t>），如何寻找一个</a:t>
            </a:r>
            <a:r>
              <a:rPr lang="zh-CN" altLang="en-US" sz="1800" b="1" dirty="0">
                <a:latin typeface="微软雅黑" pitchFamily="34" charset="-122"/>
                <a:ea typeface="微软雅黑" pitchFamily="34" charset="-122"/>
              </a:rPr>
              <a:t>状态转换序列</a:t>
            </a:r>
            <a:r>
              <a:rPr lang="en-US" altLang="zh-CN" sz="1800" dirty="0">
                <a:latin typeface="微软雅黑" pitchFamily="34" charset="-122"/>
                <a:ea typeface="微软雅黑" pitchFamily="34" charset="-122"/>
              </a:rPr>
              <a:t>Q=</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q1q2…</a:t>
            </a:r>
            <a:r>
              <a:rPr lang="en-US" altLang="zh-CN" sz="1800" dirty="0" err="1">
                <a:latin typeface="微软雅黑" pitchFamily="34" charset="-122"/>
                <a:ea typeface="微软雅黑" pitchFamily="34" charset="-122"/>
              </a:rPr>
              <a:t>qT</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使得该状态转换序列</a:t>
            </a:r>
            <a:r>
              <a:rPr lang="zh-CN" altLang="en-US" sz="1800" b="1" dirty="0">
                <a:latin typeface="微软雅黑" pitchFamily="34" charset="-122"/>
                <a:ea typeface="微软雅黑" pitchFamily="34" charset="-122"/>
              </a:rPr>
              <a:t>最有可能</a:t>
            </a:r>
            <a:r>
              <a:rPr lang="zh-CN" altLang="en-US" sz="1800" dirty="0">
                <a:latin typeface="微软雅黑" pitchFamily="34" charset="-122"/>
                <a:ea typeface="微软雅黑" pitchFamily="34" charset="-122"/>
              </a:rPr>
              <a:t>产生上述观察序列</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（三）学习</a:t>
            </a:r>
            <a:r>
              <a:rPr lang="zh-CN" altLang="en-US" sz="1800" dirty="0">
                <a:latin typeface="微软雅黑" pitchFamily="34" charset="-122"/>
                <a:ea typeface="微软雅黑" pitchFamily="34" charset="-122"/>
              </a:rPr>
              <a:t>问题或训练问题：在模型参数未知或不准确的情况下，如何根据观察序列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smtClean="0">
                <a:latin typeface="微软雅黑" pitchFamily="34" charset="-122"/>
                <a:ea typeface="微软雅黑" pitchFamily="34" charset="-122"/>
              </a:rPr>
              <a:t>）求得模型参数</a:t>
            </a:r>
            <a:r>
              <a:rPr lang="zh-CN" altLang="en-US" sz="1800" dirty="0">
                <a:latin typeface="微软雅黑" pitchFamily="34" charset="-122"/>
                <a:ea typeface="微软雅黑" pitchFamily="34" charset="-122"/>
              </a:rPr>
              <a:t>或调整模型参数，即如何</a:t>
            </a:r>
            <a:r>
              <a:rPr lang="zh-CN" altLang="en-US" sz="1800" b="1" dirty="0">
                <a:latin typeface="微软雅黑" pitchFamily="34" charset="-122"/>
                <a:ea typeface="微软雅黑" pitchFamily="34" charset="-122"/>
              </a:rPr>
              <a:t>确定一组模型参数</a:t>
            </a:r>
            <a:r>
              <a:rPr lang="zh-CN" altLang="en-US" sz="1800" dirty="0">
                <a:latin typeface="微软雅黑" pitchFamily="34" charset="-122"/>
                <a:ea typeface="微软雅黑" pitchFamily="34" charset="-122"/>
              </a:rPr>
              <a:t>，使得</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O|λ</a:t>
            </a:r>
            <a:r>
              <a:rPr lang="zh-CN" altLang="en-US" sz="1800" dirty="0">
                <a:latin typeface="微软雅黑" pitchFamily="34" charset="-122"/>
                <a:ea typeface="微软雅黑" pitchFamily="34" charset="-122"/>
              </a:rPr>
              <a:t>）最大。</a:t>
            </a: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6889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5910592"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-HMM</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5" name="内容占位符 2"/>
          <p:cNvSpPr>
            <a:spLocks noGrp="1"/>
          </p:cNvSpPr>
          <p:nvPr/>
        </p:nvSpPr>
        <p:spPr>
          <a:xfrm>
            <a:off x="743635" y="1389272"/>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zh-CN" altLang="en-US" dirty="0">
                <a:latin typeface="微软雅黑" pitchFamily="34" charset="-122"/>
                <a:ea typeface="微软雅黑" pitchFamily="34" charset="-122"/>
              </a:rPr>
              <a:t>应用隐马尔可夫模型主要解决三个方面的</a:t>
            </a:r>
            <a:r>
              <a:rPr lang="zh-CN" altLang="en-US" dirty="0" smtClean="0">
                <a:latin typeface="微软雅黑" pitchFamily="34" charset="-122"/>
                <a:ea typeface="微软雅黑" pitchFamily="34" charset="-122"/>
              </a:rPr>
              <a:t>问题</a:t>
            </a:r>
            <a:endParaRPr lang="en-US" altLang="zh-CN" dirty="0" smtClean="0">
              <a:latin typeface="微软雅黑" pitchFamily="34" charset="-122"/>
              <a:ea typeface="微软雅黑" pitchFamily="34" charset="-122"/>
            </a:endParaRPr>
          </a:p>
          <a:p>
            <a:pPr marL="0" indent="0">
              <a:buNone/>
            </a:pPr>
            <a:endParaRPr lang="zh-CN" altLang="en-US"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a:t>
            </a:r>
            <a:r>
              <a:rPr lang="zh-CN" altLang="en-US" sz="1800" dirty="0">
                <a:latin typeface="微软雅黑" pitchFamily="34" charset="-122"/>
                <a:ea typeface="微软雅黑" pitchFamily="34" charset="-122"/>
              </a:rPr>
              <a:t>一</a:t>
            </a:r>
            <a:r>
              <a:rPr lang="zh-CN" altLang="en-US" sz="1800" dirty="0" smtClean="0">
                <a:latin typeface="微软雅黑" pitchFamily="34" charset="-122"/>
                <a:ea typeface="微软雅黑" pitchFamily="34" charset="-122"/>
              </a:rPr>
              <a:t>）评估</a:t>
            </a:r>
            <a:r>
              <a:rPr lang="zh-CN" altLang="en-US" sz="1800" dirty="0">
                <a:latin typeface="微软雅黑" pitchFamily="34" charset="-122"/>
                <a:ea typeface="微软雅黑" pitchFamily="34" charset="-122"/>
              </a:rPr>
              <a:t>问题：对于给定的模型</a:t>
            </a:r>
            <a:r>
              <a:rPr lang="en-US" altLang="zh-CN" sz="1800" dirty="0">
                <a:latin typeface="微软雅黑" pitchFamily="34" charset="-122"/>
                <a:ea typeface="微软雅黑" pitchFamily="34" charset="-122"/>
              </a:rPr>
              <a:t>λ=</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A,B,π</a:t>
            </a:r>
            <a:r>
              <a:rPr lang="zh-CN" altLang="en-US" sz="1800" dirty="0">
                <a:latin typeface="微软雅黑" pitchFamily="34" charset="-122"/>
                <a:ea typeface="微软雅黑" pitchFamily="34" charset="-122"/>
              </a:rPr>
              <a:t>），和给定的观察序列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a:latin typeface="微软雅黑" pitchFamily="34" charset="-122"/>
                <a:ea typeface="微软雅黑" pitchFamily="34" charset="-122"/>
              </a:rPr>
              <a:t>），如何有效的计算观察值序列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的</a:t>
            </a:r>
            <a:r>
              <a:rPr lang="zh-CN" altLang="en-US" sz="1800" b="1" dirty="0">
                <a:latin typeface="微软雅黑" pitchFamily="34" charset="-122"/>
                <a:ea typeface="微软雅黑" pitchFamily="34" charset="-122"/>
              </a:rPr>
              <a:t>概率</a:t>
            </a:r>
            <a:r>
              <a:rPr lang="en-US" altLang="zh-CN" sz="1800" b="1" dirty="0">
                <a:latin typeface="微软雅黑" pitchFamily="34" charset="-122"/>
                <a:ea typeface="微软雅黑" pitchFamily="34" charset="-122"/>
              </a:rPr>
              <a:t>P(</a:t>
            </a:r>
            <a:r>
              <a:rPr lang="en-US" altLang="zh-CN" sz="1800" b="1" dirty="0" err="1">
                <a:latin typeface="微软雅黑" pitchFamily="34" charset="-122"/>
                <a:ea typeface="微软雅黑" pitchFamily="34" charset="-122"/>
              </a:rPr>
              <a:t>O|λ</a:t>
            </a:r>
            <a:r>
              <a:rPr lang="en-US" altLang="zh-CN" sz="1800" b="1" dirty="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（二）解码</a:t>
            </a:r>
            <a:r>
              <a:rPr lang="zh-CN" altLang="en-US" sz="1800" dirty="0">
                <a:latin typeface="微软雅黑" pitchFamily="34" charset="-122"/>
                <a:ea typeface="微软雅黑" pitchFamily="34" charset="-122"/>
              </a:rPr>
              <a:t>问题：对于给定的模型</a:t>
            </a:r>
            <a:r>
              <a:rPr lang="en-US" altLang="zh-CN" sz="1800" dirty="0">
                <a:latin typeface="微软雅黑" pitchFamily="34" charset="-122"/>
                <a:ea typeface="微软雅黑" pitchFamily="34" charset="-122"/>
              </a:rPr>
              <a:t>λ=</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A,B,π</a:t>
            </a:r>
            <a:r>
              <a:rPr lang="zh-CN" altLang="en-US" sz="1800" dirty="0">
                <a:latin typeface="微软雅黑" pitchFamily="34" charset="-122"/>
                <a:ea typeface="微软雅黑" pitchFamily="34" charset="-122"/>
              </a:rPr>
              <a:t>），和给定的观察序列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a:latin typeface="微软雅黑" pitchFamily="34" charset="-122"/>
                <a:ea typeface="微软雅黑" pitchFamily="34" charset="-122"/>
              </a:rPr>
              <a:t>），如何寻找一个</a:t>
            </a:r>
            <a:r>
              <a:rPr lang="zh-CN" altLang="en-US" sz="1800" b="1" dirty="0">
                <a:latin typeface="微软雅黑" pitchFamily="34" charset="-122"/>
                <a:ea typeface="微软雅黑" pitchFamily="34" charset="-122"/>
              </a:rPr>
              <a:t>状态转换序列</a:t>
            </a:r>
            <a:r>
              <a:rPr lang="en-US" altLang="zh-CN" sz="1800" dirty="0">
                <a:latin typeface="微软雅黑" pitchFamily="34" charset="-122"/>
                <a:ea typeface="微软雅黑" pitchFamily="34" charset="-122"/>
              </a:rPr>
              <a:t>Q=</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q1q2…</a:t>
            </a:r>
            <a:r>
              <a:rPr lang="en-US" altLang="zh-CN" sz="1800" dirty="0" err="1">
                <a:latin typeface="微软雅黑" pitchFamily="34" charset="-122"/>
                <a:ea typeface="微软雅黑" pitchFamily="34" charset="-122"/>
              </a:rPr>
              <a:t>qT</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使得该状态转换序列</a:t>
            </a:r>
            <a:r>
              <a:rPr lang="zh-CN" altLang="en-US" sz="1800" b="1" dirty="0">
                <a:latin typeface="微软雅黑" pitchFamily="34" charset="-122"/>
                <a:ea typeface="微软雅黑" pitchFamily="34" charset="-122"/>
              </a:rPr>
              <a:t>最有可能</a:t>
            </a:r>
            <a:r>
              <a:rPr lang="zh-CN" altLang="en-US" sz="1800" dirty="0">
                <a:latin typeface="微软雅黑" pitchFamily="34" charset="-122"/>
                <a:ea typeface="微软雅黑" pitchFamily="34" charset="-122"/>
              </a:rPr>
              <a:t>产生上述观察序列</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（三）学习</a:t>
            </a:r>
            <a:r>
              <a:rPr lang="zh-CN" altLang="en-US" sz="1800" dirty="0">
                <a:latin typeface="微软雅黑" pitchFamily="34" charset="-122"/>
                <a:ea typeface="微软雅黑" pitchFamily="34" charset="-122"/>
              </a:rPr>
              <a:t>问题或训练问题：在模型参数未知或不准确的情况下，如何根据观察序列</a:t>
            </a: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O1O2O3…OT</a:t>
            </a:r>
            <a:r>
              <a:rPr lang="zh-CN" altLang="en-US" sz="1800" dirty="0" smtClean="0">
                <a:latin typeface="微软雅黑" pitchFamily="34" charset="-122"/>
                <a:ea typeface="微软雅黑" pitchFamily="34" charset="-122"/>
              </a:rPr>
              <a:t>）求得模型参数</a:t>
            </a:r>
            <a:r>
              <a:rPr lang="zh-CN" altLang="en-US" sz="1800" dirty="0">
                <a:latin typeface="微软雅黑" pitchFamily="34" charset="-122"/>
                <a:ea typeface="微软雅黑" pitchFamily="34" charset="-122"/>
              </a:rPr>
              <a:t>或调整模型参数，即如何</a:t>
            </a:r>
            <a:r>
              <a:rPr lang="zh-CN" altLang="en-US" sz="1800" b="1" dirty="0">
                <a:latin typeface="微软雅黑" pitchFamily="34" charset="-122"/>
                <a:ea typeface="微软雅黑" pitchFamily="34" charset="-122"/>
              </a:rPr>
              <a:t>确定一组模型参数</a:t>
            </a:r>
            <a:r>
              <a:rPr lang="zh-CN" altLang="en-US" sz="1800" dirty="0">
                <a:latin typeface="微软雅黑" pitchFamily="34" charset="-122"/>
                <a:ea typeface="微软雅黑" pitchFamily="34" charset="-122"/>
              </a:rPr>
              <a:t>，使得</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O|λ</a:t>
            </a:r>
            <a:r>
              <a:rPr lang="zh-CN" altLang="en-US" sz="1800" dirty="0">
                <a:latin typeface="微软雅黑" pitchFamily="34" charset="-122"/>
                <a:ea typeface="微软雅黑" pitchFamily="34" charset="-122"/>
              </a:rPr>
              <a:t>）最大。</a:t>
            </a: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7387783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6319359"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-ME</a:t>
            </a:r>
            <a:r>
              <a:rPr lang="zh-CN" altLang="en-US" dirty="0" smtClean="0"/>
              <a:t>模型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3"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Tx/>
              <a:buNone/>
            </a:pPr>
            <a:r>
              <a:rPr lang="zh-CN" altLang="en-US" dirty="0" smtClean="0">
                <a:latin typeface="微软雅黑" pitchFamily="34" charset="-122"/>
                <a:ea typeface="微软雅黑" pitchFamily="34" charset="-122"/>
              </a:rPr>
              <a:t>最大熵模型是通过求解一个有条件约束的最优化问题来得到概率分布表达式。用条件熵作为衡量一致的标准</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如何求最优值</a:t>
            </a:r>
            <a:r>
              <a:rPr lang="en-US" altLang="zh-CN" dirty="0" smtClean="0">
                <a:latin typeface="微软雅黑" pitchFamily="34" charset="-122"/>
                <a:ea typeface="微软雅黑" pitchFamily="34" charset="-122"/>
              </a:rPr>
              <a:t>p</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y|x</a:t>
            </a:r>
            <a:r>
              <a:rPr lang="zh-CN" altLang="en-US" dirty="0" smtClean="0">
                <a:latin typeface="微软雅黑" pitchFamily="34" charset="-122"/>
                <a:ea typeface="微软雅黑" pitchFamily="34" charset="-122"/>
              </a:rPr>
              <a:t>）问题。</a:t>
            </a:r>
            <a:endParaRPr lang="en-US" altLang="zh-CN" dirty="0">
              <a:latin typeface="微软雅黑" pitchFamily="34" charset="-122"/>
              <a:ea typeface="微软雅黑" pitchFamily="34" charset="-122"/>
            </a:endParaRPr>
          </a:p>
        </p:txBody>
      </p:sp>
      <p:pic>
        <p:nvPicPr>
          <p:cNvPr id="84"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2971800"/>
            <a:ext cx="5210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19200" y="4267200"/>
            <a:ext cx="5486400"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 name="Text Box 10"/>
          <p:cNvSpPr txBox="1">
            <a:spLocks noChangeArrowheads="1"/>
          </p:cNvSpPr>
          <p:nvPr/>
        </p:nvSpPr>
        <p:spPr bwMode="auto">
          <a:xfrm>
            <a:off x="1066800" y="373380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latin typeface="微软雅黑" pitchFamily="34" charset="-122"/>
              <a:ea typeface="微软雅黑" pitchFamily="34" charset="-122"/>
            </a:endParaRPr>
          </a:p>
        </p:txBody>
      </p:sp>
      <p:sp>
        <p:nvSpPr>
          <p:cNvPr id="164" name="Text Box 11"/>
          <p:cNvSpPr txBox="1">
            <a:spLocks noChangeArrowheads="1"/>
          </p:cNvSpPr>
          <p:nvPr/>
        </p:nvSpPr>
        <p:spPr bwMode="auto">
          <a:xfrm>
            <a:off x="1219200" y="3733800"/>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微软雅黑" pitchFamily="34" charset="-122"/>
                <a:ea typeface="微软雅黑" pitchFamily="34" charset="-122"/>
              </a:rPr>
              <a:t>上式</a:t>
            </a:r>
            <a:r>
              <a:rPr lang="en-US" altLang="zh-CN" sz="2400">
                <a:latin typeface="微软雅黑" pitchFamily="34" charset="-122"/>
                <a:ea typeface="微软雅黑" pitchFamily="34" charset="-122"/>
              </a:rPr>
              <a:t>H(P)</a:t>
            </a:r>
            <a:r>
              <a:rPr lang="zh-CN" altLang="en-US" sz="2400">
                <a:latin typeface="微软雅黑" pitchFamily="34" charset="-122"/>
                <a:ea typeface="微软雅黑" pitchFamily="34" charset="-122"/>
              </a:rPr>
              <a:t>满足以下三个限制条件：</a:t>
            </a:r>
          </a:p>
        </p:txBody>
      </p:sp>
      <p:sp>
        <p:nvSpPr>
          <p:cNvPr id="166" name="Text Box 12"/>
          <p:cNvSpPr txBox="1">
            <a:spLocks noChangeArrowheads="1"/>
          </p:cNvSpPr>
          <p:nvPr/>
        </p:nvSpPr>
        <p:spPr bwMode="auto">
          <a:xfrm>
            <a:off x="381000" y="5562600"/>
            <a:ext cx="845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微软雅黑" pitchFamily="34" charset="-122"/>
                <a:ea typeface="微软雅黑" pitchFamily="34" charset="-122"/>
              </a:rPr>
              <a:t>限制条件下</a:t>
            </a:r>
            <a:r>
              <a:rPr lang="en-US" altLang="zh-CN">
                <a:latin typeface="微软雅黑" pitchFamily="34" charset="-122"/>
                <a:ea typeface="微软雅黑" pitchFamily="34" charset="-122"/>
              </a:rPr>
              <a:t>H(P)</a:t>
            </a:r>
            <a:r>
              <a:rPr lang="zh-CN" altLang="en-US">
                <a:latin typeface="微软雅黑" pitchFamily="34" charset="-122"/>
                <a:ea typeface="微软雅黑" pitchFamily="34" charset="-122"/>
              </a:rPr>
              <a:t>的最大值，为每个特征    引入一个参数    ，定义拉格朗日函数，</a:t>
            </a:r>
          </a:p>
        </p:txBody>
      </p:sp>
      <p:pic>
        <p:nvPicPr>
          <p:cNvPr id="167" name="Picture 14" descr="UUO19OAXYE59V7SWGG%(}Y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9600" y="5638800"/>
            <a:ext cx="2571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8" descr="6S0{UTET[SEACOA34~9@AW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9800" y="5638800"/>
            <a:ext cx="295275"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7783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4"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5"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6"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8"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6319359"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-ME</a:t>
            </a:r>
            <a:r>
              <a:rPr lang="zh-CN" altLang="en-US" dirty="0" smtClean="0"/>
              <a:t>模型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5" name="Picture 5" descr="]79K2QL~$Y6QMS{$KKO~Z%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4400" y="1524000"/>
            <a:ext cx="7772400" cy="2528888"/>
          </a:xfrm>
          <a:prstGeom prst="rect">
            <a:avLst/>
          </a:prstGeom>
          <a:noFill/>
          <a:extLst>
            <a:ext uri="{909E8E84-426E-40DD-AFC4-6F175D3DCCD1}">
              <a14:hiddenFill xmlns:a14="http://schemas.microsoft.com/office/drawing/2010/main">
                <a:solidFill>
                  <a:srgbClr val="FFFFFF"/>
                </a:solidFill>
              </a14:hiddenFill>
            </a:ext>
          </a:extLst>
        </p:spPr>
      </p:pic>
      <p:sp>
        <p:nvSpPr>
          <p:cNvPr id="169" name="Text Box 6"/>
          <p:cNvSpPr txBox="1">
            <a:spLocks noChangeArrowheads="1"/>
          </p:cNvSpPr>
          <p:nvPr/>
        </p:nvSpPr>
        <p:spPr bwMode="auto">
          <a:xfrm>
            <a:off x="762000" y="4724400"/>
            <a:ext cx="807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微软雅黑" pitchFamily="34" charset="-122"/>
                <a:ea typeface="微软雅黑" pitchFamily="34" charset="-122"/>
              </a:rPr>
              <a:t>保持           不变，上述拉格朗日函数       对</a:t>
            </a:r>
            <a:r>
              <a:rPr lang="en-US" altLang="zh-CN">
                <a:latin typeface="微软雅黑" pitchFamily="34" charset="-122"/>
                <a:ea typeface="微软雅黑" pitchFamily="34" charset="-122"/>
              </a:rPr>
              <a:t>p</a:t>
            </a:r>
            <a:r>
              <a:rPr lang="zh-CN" altLang="en-US">
                <a:latin typeface="微软雅黑" pitchFamily="34" charset="-122"/>
                <a:ea typeface="微软雅黑" pitchFamily="34" charset="-122"/>
              </a:rPr>
              <a:t>求导，得到</a:t>
            </a:r>
            <a:r>
              <a:rPr lang="en-US" altLang="zh-CN">
                <a:latin typeface="微软雅黑" pitchFamily="34" charset="-122"/>
                <a:ea typeface="微软雅黑" pitchFamily="34" charset="-122"/>
              </a:rPr>
              <a:t>p(y|x)</a:t>
            </a:r>
            <a:r>
              <a:rPr lang="zh-CN" altLang="en-US">
                <a:latin typeface="微软雅黑" pitchFamily="34" charset="-122"/>
                <a:ea typeface="微软雅黑" pitchFamily="34" charset="-122"/>
              </a:rPr>
              <a:t>的最大值。</a:t>
            </a:r>
          </a:p>
        </p:txBody>
      </p:sp>
      <p:graphicFrame>
        <p:nvGraphicFramePr>
          <p:cNvPr id="170" name="Object 7"/>
          <p:cNvGraphicFramePr>
            <a:graphicFrameLocks noChangeAspect="1"/>
          </p:cNvGraphicFramePr>
          <p:nvPr>
            <p:extLst>
              <p:ext uri="{D42A27DB-BD31-4B8C-83A1-F6EECF244321}">
                <p14:modId xmlns:p14="http://schemas.microsoft.com/office/powerpoint/2010/main" val="3414017853"/>
              </p:ext>
            </p:extLst>
          </p:nvPr>
        </p:nvGraphicFramePr>
        <p:xfrm>
          <a:off x="1295400" y="4700588"/>
          <a:ext cx="838200" cy="503237"/>
        </p:xfrm>
        <a:graphic>
          <a:graphicData uri="http://schemas.openxmlformats.org/presentationml/2006/ole">
            <mc:AlternateContent xmlns:mc="http://schemas.openxmlformats.org/markup-compatibility/2006">
              <mc:Choice xmlns:v="urn:schemas-microsoft-com:vml" Requires="v">
                <p:oleObj spid="_x0000_s37896" name="公式" r:id="rId20" imgW="266400" imgH="164880" progId="Equation.3">
                  <p:embed/>
                </p:oleObj>
              </mc:Choice>
              <mc:Fallback>
                <p:oleObj name="公式" r:id="rId20" imgW="266400" imgH="1648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95400" y="4700588"/>
                        <a:ext cx="8382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1" name="Picture 10" descr="PY84[R3WLK@{2C4FTW5{]%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4400" y="4191000"/>
            <a:ext cx="3933825" cy="4619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2" descr="DIIGNL}CK$39YDHOLM68Y@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2400" y="4724400"/>
            <a:ext cx="1066800" cy="34766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4" descr="SSC19$JL)@91NNVB_SEY1@F"/>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3400" y="5257800"/>
            <a:ext cx="8305800" cy="132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23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6319359"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-ME</a:t>
            </a:r>
            <a:r>
              <a:rPr lang="zh-CN" altLang="en-US" dirty="0" smtClean="0"/>
              <a:t>模型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2" name="Rectangle 3"/>
          <p:cNvSpPr txBox="1">
            <a:spLocks noChangeArrowheads="1"/>
          </p:cNvSpPr>
          <p:nvPr/>
        </p:nvSpPr>
        <p:spPr bwMode="auto">
          <a:xfrm>
            <a:off x="609600" y="1371601"/>
            <a:ext cx="10972800" cy="269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09600" indent="-609600">
              <a:buFontTx/>
              <a:buAutoNum type="arabicPeriod"/>
            </a:pPr>
            <a:endParaRPr lang="zh-CN" altLang="en-US" sz="3600" dirty="0"/>
          </a:p>
        </p:txBody>
      </p:sp>
      <p:pic>
        <p:nvPicPr>
          <p:cNvPr id="163" name="Picture 5" descr=")]Q8[`3F%{_G{`CN25L{XTQ"/>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9564" y="1946569"/>
            <a:ext cx="9753600"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9" descr="$IP{8XUQ%DF2JAQ2W{A(6Q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8800" y="4724401"/>
            <a:ext cx="9753600" cy="18891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19564" y="1371601"/>
            <a:ext cx="6096000" cy="523220"/>
          </a:xfrm>
          <a:prstGeom prst="rect">
            <a:avLst/>
          </a:prstGeom>
        </p:spPr>
        <p:txBody>
          <a:bodyPr>
            <a:spAutoFit/>
          </a:bodyPr>
          <a:lstStyle/>
          <a:p>
            <a:pPr marL="609600" indent="-609600">
              <a:buFontTx/>
              <a:buAutoNum type="arabicPeriod"/>
            </a:pPr>
            <a:r>
              <a:rPr lang="zh-CN" altLang="en-US" sz="2800" dirty="0">
                <a:latin typeface="微软雅黑" pitchFamily="34" charset="-122"/>
                <a:ea typeface="微软雅黑" pitchFamily="34" charset="-122"/>
              </a:rPr>
              <a:t>训练特征要求的</a:t>
            </a:r>
            <a:r>
              <a:rPr lang="zh-CN" altLang="en-US" sz="2800" dirty="0" smtClean="0">
                <a:latin typeface="微软雅黑" pitchFamily="34" charset="-122"/>
                <a:ea typeface="微软雅黑" pitchFamily="34" charset="-122"/>
              </a:rPr>
              <a:t>格式</a:t>
            </a:r>
            <a:endParaRPr lang="zh-CN" altLang="en-US" sz="2800" dirty="0">
              <a:latin typeface="微软雅黑" pitchFamily="34" charset="-122"/>
              <a:ea typeface="微软雅黑" pitchFamily="34" charset="-122"/>
            </a:endParaRPr>
          </a:p>
        </p:txBody>
      </p:sp>
      <p:sp>
        <p:nvSpPr>
          <p:cNvPr id="5" name="矩形 4"/>
          <p:cNvSpPr/>
          <p:nvPr/>
        </p:nvSpPr>
        <p:spPr>
          <a:xfrm>
            <a:off x="1819564" y="4092540"/>
            <a:ext cx="6096000" cy="523220"/>
          </a:xfrm>
          <a:prstGeom prst="rect">
            <a:avLst/>
          </a:prstGeom>
        </p:spPr>
        <p:txBody>
          <a:bodyPr>
            <a:spAutoFit/>
          </a:bodyPr>
          <a:lstStyle/>
          <a:p>
            <a:pPr marL="609600" indent="-609600">
              <a:buFontTx/>
              <a:buAutoNum type="arabicPeriod" startAt="2"/>
            </a:pPr>
            <a:r>
              <a:rPr lang="en-US" altLang="zh-CN" sz="2800" dirty="0" smtClean="0">
                <a:latin typeface="微软雅黑" pitchFamily="34" charset="-122"/>
                <a:ea typeface="微软雅黑" pitchFamily="34" charset="-122"/>
              </a:rPr>
              <a:t> </a:t>
            </a:r>
            <a:r>
              <a:rPr lang="zh-CN" altLang="en-US" sz="2800" dirty="0">
                <a:latin typeface="微软雅黑" pitchFamily="34" charset="-122"/>
                <a:ea typeface="微软雅黑" pitchFamily="34" charset="-122"/>
              </a:rPr>
              <a:t>使用时的特征格式</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2087578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4"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5"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6"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8"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6319359"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语法分析</a:t>
            </a:r>
            <a:r>
              <a:rPr lang="zh-CN" altLang="en-US" dirty="0" smtClean="0"/>
              <a:t>方法</a:t>
            </a:r>
            <a:r>
              <a:rPr lang="en-US" altLang="zh-CN" dirty="0" smtClean="0"/>
              <a:t>-ME</a:t>
            </a:r>
            <a:r>
              <a:rPr lang="zh-CN" altLang="en-US" dirty="0" smtClean="0"/>
              <a:t>模型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3" name="Rectangle 3"/>
          <p:cNvSpPr txBox="1">
            <a:spLocks noChangeArrowheads="1"/>
          </p:cNvSpPr>
          <p:nvPr/>
        </p:nvSpPr>
        <p:spPr bwMode="auto">
          <a:xfrm>
            <a:off x="378688" y="1332308"/>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80000"/>
              </a:lnSpc>
            </a:pPr>
            <a:r>
              <a:rPr lang="en-US" altLang="zh-CN" dirty="0" smtClean="0">
                <a:latin typeface="微软雅黑" pitchFamily="34" charset="-122"/>
                <a:ea typeface="微软雅黑" pitchFamily="34" charset="-122"/>
              </a:rPr>
              <a:t>3. </a:t>
            </a:r>
            <a:r>
              <a:rPr lang="zh-CN" altLang="en-US" dirty="0" smtClean="0">
                <a:latin typeface="微软雅黑" pitchFamily="34" charset="-122"/>
                <a:ea typeface="微软雅黑" pitchFamily="34" charset="-122"/>
              </a:rPr>
              <a:t>训练所使用的命令</a:t>
            </a:r>
          </a:p>
          <a:p>
            <a:pPr marL="609600" indent="-609600" algn="l">
              <a:lnSpc>
                <a:spcPct val="80000"/>
              </a:lnSpc>
            </a:pPr>
            <a:r>
              <a:rPr lang="en-US" altLang="zh-CN" sz="2000" dirty="0" err="1" smtClean="0">
                <a:latin typeface="微软雅黑" pitchFamily="34" charset="-122"/>
                <a:ea typeface="微软雅黑" pitchFamily="34" charset="-122"/>
              </a:rPr>
              <a:t>maxent</a:t>
            </a:r>
            <a:r>
              <a:rPr lang="en-US" altLang="zh-CN" sz="2000" dirty="0" smtClean="0">
                <a:latin typeface="微软雅黑" pitchFamily="34" charset="-122"/>
                <a:ea typeface="微软雅黑" pitchFamily="34" charset="-122"/>
              </a:rPr>
              <a:t> –m </a:t>
            </a:r>
            <a:r>
              <a:rPr lang="en-US" altLang="zh-CN" sz="2000" dirty="0" err="1" smtClean="0">
                <a:latin typeface="微软雅黑" pitchFamily="34" charset="-122"/>
                <a:ea typeface="微软雅黑" pitchFamily="34" charset="-122"/>
              </a:rPr>
              <a:t>modelName</a:t>
            </a:r>
            <a:r>
              <a:rPr lang="en-US" altLang="zh-CN" sz="2000" dirty="0" smtClean="0">
                <a:latin typeface="微软雅黑" pitchFamily="34" charset="-122"/>
                <a:ea typeface="微软雅黑" pitchFamily="34" charset="-122"/>
              </a:rPr>
              <a:t> –</a:t>
            </a:r>
            <a:r>
              <a:rPr lang="en-US" altLang="zh-CN" sz="2000" dirty="0" err="1" smtClean="0">
                <a:latin typeface="微软雅黑" pitchFamily="34" charset="-122"/>
                <a:ea typeface="微软雅黑" pitchFamily="34" charset="-122"/>
              </a:rPr>
              <a:t>i</a:t>
            </a:r>
            <a:r>
              <a:rPr lang="en-US" altLang="zh-CN" sz="2000" dirty="0" smtClean="0">
                <a:latin typeface="微软雅黑" pitchFamily="34" charset="-122"/>
                <a:ea typeface="微软雅黑" pitchFamily="34" charset="-122"/>
              </a:rPr>
              <a:t> 30 train.txt</a:t>
            </a:r>
          </a:p>
          <a:p>
            <a:pPr marL="609600" indent="-609600" algn="l">
              <a:lnSpc>
                <a:spcPct val="80000"/>
              </a:lnSpc>
            </a:pPr>
            <a:r>
              <a:rPr lang="zh-CN" altLang="en-US" sz="2000" dirty="0" smtClean="0">
                <a:latin typeface="微软雅黑" pitchFamily="34" charset="-122"/>
                <a:ea typeface="微软雅黑" pitchFamily="34" charset="-122"/>
              </a:rPr>
              <a:t>其中，</a:t>
            </a:r>
            <a:r>
              <a:rPr lang="en-US" altLang="zh-CN" sz="2000" dirty="0" err="1" smtClean="0">
                <a:latin typeface="微软雅黑" pitchFamily="34" charset="-122"/>
                <a:ea typeface="微软雅黑" pitchFamily="34" charset="-122"/>
              </a:rPr>
              <a:t>maxent</a:t>
            </a:r>
            <a:r>
              <a:rPr lang="zh-CN" altLang="en-US" sz="2000" dirty="0" smtClean="0">
                <a:latin typeface="微软雅黑" pitchFamily="34" charset="-122"/>
                <a:ea typeface="微软雅黑" pitchFamily="34" charset="-122"/>
              </a:rPr>
              <a:t>是运行命令；</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指示训练输出的 模型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模型由</a:t>
            </a:r>
            <a:endParaRPr lang="en-US" altLang="zh-CN" sz="2000" dirty="0" smtClean="0">
              <a:latin typeface="微软雅黑" pitchFamily="34" charset="-122"/>
              <a:ea typeface="微软雅黑" pitchFamily="34" charset="-122"/>
            </a:endParaRPr>
          </a:p>
          <a:p>
            <a:pPr marL="609600" indent="-609600" algn="l">
              <a:lnSpc>
                <a:spcPct val="80000"/>
              </a:lnSpc>
            </a:pPr>
            <a:r>
              <a:rPr lang="en-US" altLang="zh-CN" sz="2000" dirty="0" err="1" smtClean="0">
                <a:latin typeface="微软雅黑" pitchFamily="34" charset="-122"/>
                <a:ea typeface="微软雅黑" pitchFamily="34" charset="-122"/>
              </a:rPr>
              <a:t>modelName</a:t>
            </a:r>
            <a:r>
              <a:rPr lang="zh-CN" altLang="en-US" sz="2000" dirty="0" smtClean="0">
                <a:latin typeface="微软雅黑" pitchFamily="34" charset="-122"/>
                <a:ea typeface="微软雅黑" pitchFamily="34" charset="-122"/>
              </a:rPr>
              <a:t>给出；</a:t>
            </a:r>
            <a:r>
              <a:rPr lang="en-US" altLang="zh-CN"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i</a:t>
            </a:r>
            <a:r>
              <a:rPr lang="zh-CN" altLang="en-US" sz="2000" dirty="0" smtClean="0">
                <a:latin typeface="微软雅黑" pitchFamily="34" charset="-122"/>
                <a:ea typeface="微软雅黑" pitchFamily="34" charset="-122"/>
              </a:rPr>
              <a:t>指示训练迭代的次数；</a:t>
            </a:r>
            <a:r>
              <a:rPr lang="en-US" altLang="zh-CN" sz="2000" dirty="0" smtClean="0">
                <a:latin typeface="微软雅黑" pitchFamily="34" charset="-122"/>
                <a:ea typeface="微软雅黑" pitchFamily="34" charset="-122"/>
              </a:rPr>
              <a:t>train.txt</a:t>
            </a:r>
            <a:r>
              <a:rPr lang="zh-CN" altLang="en-US" sz="2000" dirty="0" smtClean="0">
                <a:latin typeface="微软雅黑" pitchFamily="34" charset="-122"/>
                <a:ea typeface="微软雅黑" pitchFamily="34" charset="-122"/>
              </a:rPr>
              <a:t>是输入</a:t>
            </a:r>
            <a:endParaRPr lang="en-US" altLang="zh-CN" sz="2000" dirty="0" smtClean="0">
              <a:latin typeface="微软雅黑" pitchFamily="34" charset="-122"/>
              <a:ea typeface="微软雅黑" pitchFamily="34" charset="-122"/>
            </a:endParaRPr>
          </a:p>
          <a:p>
            <a:pPr marL="609600" indent="-609600" algn="l">
              <a:lnSpc>
                <a:spcPct val="80000"/>
              </a:lnSpc>
            </a:pPr>
            <a:r>
              <a:rPr lang="zh-CN" altLang="en-US" sz="2000" dirty="0" smtClean="0">
                <a:latin typeface="微软雅黑" pitchFamily="34" charset="-122"/>
                <a:ea typeface="微软雅黑" pitchFamily="34" charset="-122"/>
              </a:rPr>
              <a:t>的特征文本。</a:t>
            </a:r>
            <a:endParaRPr lang="en-US" altLang="zh-CN" sz="2000" dirty="0" smtClean="0">
              <a:latin typeface="微软雅黑" pitchFamily="34" charset="-122"/>
              <a:ea typeface="微软雅黑" pitchFamily="34" charset="-122"/>
            </a:endParaRPr>
          </a:p>
          <a:p>
            <a:pPr marL="609600" indent="-609600" algn="l">
              <a:lnSpc>
                <a:spcPct val="80000"/>
              </a:lnSpc>
            </a:pPr>
            <a:endParaRPr lang="en-US" altLang="zh-CN" dirty="0">
              <a:latin typeface="微软雅黑" pitchFamily="34" charset="-122"/>
              <a:ea typeface="微软雅黑" pitchFamily="34" charset="-122"/>
            </a:endParaRPr>
          </a:p>
          <a:p>
            <a:pPr algn="l">
              <a:lnSpc>
                <a:spcPct val="80000"/>
              </a:lnSpc>
            </a:pPr>
            <a:r>
              <a:rPr lang="en-US" altLang="zh-CN" dirty="0" smtClean="0">
                <a:latin typeface="微软雅黑" pitchFamily="34" charset="-122"/>
                <a:ea typeface="微软雅黑" pitchFamily="34" charset="-122"/>
              </a:rPr>
              <a:t>4. </a:t>
            </a:r>
            <a:r>
              <a:rPr lang="zh-CN" altLang="en-US" dirty="0" smtClean="0">
                <a:latin typeface="微软雅黑" pitchFamily="34" charset="-122"/>
                <a:ea typeface="微软雅黑" pitchFamily="34" charset="-122"/>
              </a:rPr>
              <a:t>训练过程</a:t>
            </a:r>
            <a:endParaRPr lang="en-US" altLang="zh-CN" dirty="0" smtClean="0">
              <a:latin typeface="微软雅黑" pitchFamily="34" charset="-122"/>
              <a:ea typeface="微软雅黑" pitchFamily="34" charset="-122"/>
            </a:endParaRPr>
          </a:p>
          <a:p>
            <a:pPr marL="609600" indent="-609600" algn="l">
              <a:lnSpc>
                <a:spcPct val="80000"/>
              </a:lnSpc>
            </a:pPr>
            <a:endParaRPr lang="en-US" altLang="zh-CN" sz="2000" dirty="0">
              <a:latin typeface="微软雅黑" pitchFamily="34" charset="-122"/>
              <a:ea typeface="微软雅黑" pitchFamily="34" charset="-122"/>
            </a:endParaRPr>
          </a:p>
          <a:p>
            <a:pPr marL="609600" indent="-609600" algn="l">
              <a:lnSpc>
                <a:spcPct val="80000"/>
              </a:lnSpc>
            </a:pPr>
            <a:r>
              <a:rPr lang="zh-CN" altLang="en-US" sz="2000" dirty="0">
                <a:latin typeface="微软雅黑" pitchFamily="34" charset="-122"/>
                <a:ea typeface="微软雅黑" pitchFamily="34" charset="-122"/>
              </a:rPr>
              <a:t>就是选择最有效的特征及特征       的权值</a:t>
            </a:r>
          </a:p>
          <a:p>
            <a:pPr marL="609600" indent="-609600">
              <a:lnSpc>
                <a:spcPct val="80000"/>
              </a:lnSpc>
            </a:pPr>
            <a:endParaRPr lang="zh-CN" altLang="en-US" dirty="0"/>
          </a:p>
          <a:p>
            <a:pPr algn="l">
              <a:lnSpc>
                <a:spcPct val="80000"/>
              </a:lnSpc>
            </a:pPr>
            <a:endParaRPr lang="zh-CN" altLang="en-US" dirty="0">
              <a:latin typeface="微软雅黑" pitchFamily="34" charset="-122"/>
              <a:ea typeface="微软雅黑" pitchFamily="34" charset="-122"/>
            </a:endParaRPr>
          </a:p>
          <a:p>
            <a:pPr marL="609600" indent="-609600">
              <a:lnSpc>
                <a:spcPct val="80000"/>
              </a:lnSpc>
              <a:buFontTx/>
              <a:buAutoNum type="arabicPeriod" startAt="4"/>
            </a:pPr>
            <a:endParaRPr lang="zh-CN" altLang="en-US" dirty="0" smtClean="0"/>
          </a:p>
          <a:p>
            <a:pPr marL="609600" indent="-609600">
              <a:lnSpc>
                <a:spcPct val="80000"/>
              </a:lnSpc>
              <a:buFontTx/>
              <a:buAutoNum type="arabicPeriod" startAt="4"/>
            </a:pPr>
            <a:endParaRPr lang="zh-CN" altLang="en-US" dirty="0" smtClean="0"/>
          </a:p>
          <a:p>
            <a:pPr marL="609600" indent="-609600">
              <a:lnSpc>
                <a:spcPct val="80000"/>
              </a:lnSpc>
              <a:buFontTx/>
              <a:buNone/>
            </a:pPr>
            <a:endParaRPr lang="zh-CN" altLang="en-US" sz="2000" dirty="0" smtClean="0"/>
          </a:p>
        </p:txBody>
      </p:sp>
      <p:pic>
        <p:nvPicPr>
          <p:cNvPr id="164" name="Picture 6" descr="M`6_4C{JFL%EDMZ1]GXPGKX"/>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9063" y="5103053"/>
            <a:ext cx="5867400" cy="890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6" name="Object 14"/>
          <p:cNvGraphicFramePr>
            <a:graphicFrameLocks noChangeAspect="1"/>
          </p:cNvGraphicFramePr>
          <p:nvPr>
            <p:extLst>
              <p:ext uri="{D42A27DB-BD31-4B8C-83A1-F6EECF244321}">
                <p14:modId xmlns:p14="http://schemas.microsoft.com/office/powerpoint/2010/main" val="2115118254"/>
              </p:ext>
            </p:extLst>
          </p:nvPr>
        </p:nvGraphicFramePr>
        <p:xfrm>
          <a:off x="5145515" y="4279142"/>
          <a:ext cx="636588" cy="755650"/>
        </p:xfrm>
        <a:graphic>
          <a:graphicData uri="http://schemas.openxmlformats.org/presentationml/2006/ole">
            <mc:AlternateContent xmlns:mc="http://schemas.openxmlformats.org/markup-compatibility/2006">
              <mc:Choice xmlns:v="urn:schemas-microsoft-com:vml" Requires="v">
                <p:oleObj spid="_x0000_s38926" name="公式" r:id="rId20" imgW="164880" imgH="177480" progId="Equation.3">
                  <p:embed/>
                </p:oleObj>
              </mc:Choice>
              <mc:Fallback>
                <p:oleObj name="公式" r:id="rId20" imgW="16488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5515" y="4279142"/>
                        <a:ext cx="636588"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 name="Object 17"/>
          <p:cNvGraphicFramePr>
            <a:graphicFrameLocks noChangeAspect="1"/>
          </p:cNvGraphicFramePr>
          <p:nvPr>
            <p:extLst>
              <p:ext uri="{D42A27DB-BD31-4B8C-83A1-F6EECF244321}">
                <p14:modId xmlns:p14="http://schemas.microsoft.com/office/powerpoint/2010/main" val="3513772451"/>
              </p:ext>
            </p:extLst>
          </p:nvPr>
        </p:nvGraphicFramePr>
        <p:xfrm>
          <a:off x="3788699" y="4278708"/>
          <a:ext cx="533400" cy="685800"/>
        </p:xfrm>
        <a:graphic>
          <a:graphicData uri="http://schemas.openxmlformats.org/presentationml/2006/ole">
            <mc:AlternateContent xmlns:mc="http://schemas.openxmlformats.org/markup-compatibility/2006">
              <mc:Choice xmlns:v="urn:schemas-microsoft-com:vml" Requires="v">
                <p:oleObj spid="_x0000_s38927" name="公式" r:id="rId22" imgW="152280" imgH="203040" progId="Equation.3">
                  <p:embed/>
                </p:oleObj>
              </mc:Choice>
              <mc:Fallback>
                <p:oleObj name="公式" r:id="rId22" imgW="152280" imgH="203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88699" y="4278708"/>
                        <a:ext cx="533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87578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a:t>
            </a:r>
            <a:r>
              <a:rPr lang="zh-CN" altLang="en-US" dirty="0" smtClean="0"/>
              <a:t>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10755" y="1335147"/>
            <a:ext cx="9903001" cy="400110"/>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语义分析方法包括词义消歧、信息抽取和感情倾向性分析</a:t>
            </a:r>
            <a:r>
              <a:rPr lang="zh-CN" altLang="en-US" sz="2000" dirty="0" smtClean="0">
                <a:solidFill>
                  <a:srgbClr val="F784A5"/>
                </a:solidFill>
                <a:latin typeface="微软雅黑" pitchFamily="34" charset="-122"/>
                <a:ea typeface="微软雅黑" pitchFamily="34" charset="-122"/>
                <a:cs typeface="华康俪金黑W8(P)"/>
              </a:rPr>
              <a:t>内容</a:t>
            </a:r>
            <a:endParaRPr lang="zh-CN" altLang="en-US" sz="2000" dirty="0">
              <a:solidFill>
                <a:srgbClr val="F784A5"/>
              </a:solidFill>
              <a:latin typeface="微软雅黑" pitchFamily="34" charset="-122"/>
              <a:ea typeface="微软雅黑" pitchFamily="34" charset="-122"/>
              <a:cs typeface="华康俪金黑W8(P)"/>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971550"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11225"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161761"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577975" y="3362325"/>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2</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 </a:t>
            </a:r>
            <a:r>
              <a:rPr lang="zh-CN" altLang="en-US" b="1" dirty="0" smtClean="0">
                <a:effectLst>
                  <a:outerShdw blurRad="38100" dist="38100" dir="2700000" algn="tl">
                    <a:srgbClr val="C0C0C0"/>
                  </a:outerShdw>
                </a:effectLst>
                <a:latin typeface="微软雅黑" pitchFamily="34" charset="-122"/>
                <a:ea typeface="微软雅黑" pitchFamily="34" charset="-122"/>
              </a:rPr>
              <a:t>信息抽取</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smtClean="0">
                <a:latin typeface="微软雅黑" pitchFamily="34" charset="-122"/>
                <a:ea typeface="微软雅黑" pitchFamily="34" charset="-122"/>
              </a:rPr>
              <a:t>其</a:t>
            </a:r>
            <a:r>
              <a:rPr lang="zh-CN" altLang="en-US" dirty="0">
                <a:latin typeface="微软雅黑" pitchFamily="34" charset="-122"/>
                <a:ea typeface="微软雅黑" pitchFamily="34" charset="-122"/>
              </a:rPr>
              <a:t>研究内容包括实体</a:t>
            </a:r>
            <a:r>
              <a:rPr lang="zh-CN" altLang="en-US" dirty="0" smtClean="0">
                <a:latin typeface="微软雅黑" pitchFamily="34" charset="-122"/>
                <a:ea typeface="微软雅黑" pitchFamily="34" charset="-122"/>
              </a:rPr>
              <a:t>识别、</a:t>
            </a:r>
            <a:r>
              <a:rPr lang="zh-CN" altLang="en-US" dirty="0">
                <a:latin typeface="微软雅黑" pitchFamily="34" charset="-122"/>
                <a:ea typeface="微软雅黑" pitchFamily="34" charset="-122"/>
              </a:rPr>
              <a:t>术语自动</a:t>
            </a:r>
            <a:r>
              <a:rPr lang="zh-CN" altLang="en-US" dirty="0" smtClean="0">
                <a:latin typeface="微软雅黑" pitchFamily="34" charset="-122"/>
                <a:ea typeface="微软雅黑" pitchFamily="34" charset="-122"/>
              </a:rPr>
              <a:t>识别和</a:t>
            </a:r>
            <a:r>
              <a:rPr lang="zh-CN" altLang="en-US" dirty="0">
                <a:latin typeface="微软雅黑" pitchFamily="34" charset="-122"/>
                <a:ea typeface="微软雅黑" pitchFamily="34" charset="-122"/>
              </a:rPr>
              <a:t>关系抽取。命名实体识别包括中国姓名、中国地名、组织机构、英译名的自动</a:t>
            </a:r>
            <a:r>
              <a:rPr lang="zh-CN" altLang="en-US" dirty="0" smtClean="0">
                <a:latin typeface="微软雅黑" pitchFamily="34" charset="-122"/>
                <a:ea typeface="微软雅黑" pitchFamily="34" charset="-122"/>
              </a:rPr>
              <a:t>辨识。</a:t>
            </a:r>
            <a:endParaRPr lang="zh-CN" altLang="en-US" dirty="0"/>
          </a:p>
        </p:txBody>
      </p:sp>
      <p:sp>
        <p:nvSpPr>
          <p:cNvPr id="167" name="矩形 166"/>
          <p:cNvSpPr/>
          <p:nvPr/>
        </p:nvSpPr>
        <p:spPr bwMode="auto">
          <a:xfrm>
            <a:off x="1184275"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582738" y="2062163"/>
            <a:ext cx="8013700" cy="923330"/>
          </a:xfrm>
          <a:prstGeom prst="rect">
            <a:avLst/>
          </a:prstGeom>
          <a:noFill/>
          <a:ln w="9525">
            <a:noFill/>
            <a:miter lim="800000"/>
            <a:headEnd/>
            <a:tailEnd/>
          </a:ln>
        </p:spPr>
        <p:txBody>
          <a:bodyPr>
            <a:spAutoFit/>
          </a:bodyPr>
          <a:lstStyle/>
          <a:p>
            <a:r>
              <a:rPr lang="en-US" altLang="zh-CN" b="1"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词义消歧</a:t>
            </a:r>
            <a:endParaRPr lang="en-US" altLang="zh-CN"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对</a:t>
            </a:r>
            <a:r>
              <a:rPr lang="zh-CN" altLang="en-US" dirty="0">
                <a:latin typeface="微软雅黑" pitchFamily="34" charset="-122"/>
                <a:ea typeface="微软雅黑" pitchFamily="34" charset="-122"/>
              </a:rPr>
              <a:t>多义词根据上下文给出它所对应的语义编码，该编码可以是词典释义文本中该词所对应的某个义项号，也可以是义类词典中相应的义类编码</a:t>
            </a:r>
            <a:endParaRPr lang="zh-CN" altLang="en-US" dirty="0">
              <a:latin typeface="微软雅黑" pitchFamily="34" charset="-122"/>
              <a:ea typeface="微软雅黑" pitchFamily="34" charset="-122"/>
            </a:endParaRPr>
          </a:p>
        </p:txBody>
      </p:sp>
      <p:sp>
        <p:nvSpPr>
          <p:cNvPr id="169" name="矩形 189"/>
          <p:cNvSpPr/>
          <p:nvPr/>
        </p:nvSpPr>
        <p:spPr bwMode="auto">
          <a:xfrm>
            <a:off x="1146318"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576388" y="4787900"/>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3</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 </a:t>
            </a:r>
            <a:r>
              <a:rPr lang="zh-CN" altLang="en-US" b="1" dirty="0" smtClean="0">
                <a:effectLst>
                  <a:outerShdw blurRad="38100" dist="38100" dir="2700000" algn="tl">
                    <a:srgbClr val="C0C0C0"/>
                  </a:outerShdw>
                </a:effectLst>
                <a:latin typeface="微软雅黑" pitchFamily="34" charset="-122"/>
                <a:ea typeface="微软雅黑" pitchFamily="34" charset="-122"/>
              </a:rPr>
              <a:t>情感</a:t>
            </a:r>
            <a:r>
              <a:rPr lang="zh-CN" altLang="en-US" b="1" dirty="0">
                <a:effectLst>
                  <a:outerShdw blurRad="38100" dist="38100" dir="2700000" algn="tl">
                    <a:srgbClr val="C0C0C0"/>
                  </a:outerShdw>
                </a:effectLst>
                <a:latin typeface="微软雅黑" pitchFamily="34" charset="-122"/>
                <a:ea typeface="微软雅黑" pitchFamily="34" charset="-122"/>
              </a:rPr>
              <a:t>倾向性</a:t>
            </a:r>
            <a:r>
              <a:rPr lang="zh-CN" altLang="en-US" b="1" dirty="0" smtClean="0">
                <a:effectLst>
                  <a:outerShdw blurRad="38100" dist="38100" dir="2700000" algn="tl">
                    <a:srgbClr val="C0C0C0"/>
                  </a:outerShdw>
                </a:effectLst>
                <a:latin typeface="微软雅黑" pitchFamily="34" charset="-122"/>
                <a:ea typeface="微软雅黑" pitchFamily="34" charset="-122"/>
              </a:rPr>
              <a:t>分析</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对一篇文章进行情感色彩判断。具体来说，就是对说话人的态度（或称观点、情感）进行分析，即对文本中的主观性信息进行分析。</a:t>
            </a:r>
            <a:endParaRPr lang="zh-CN" altLang="en-US" dirty="0">
              <a:latin typeface="微软雅黑" pitchFamily="34" charset="-122"/>
              <a:ea typeface="微软雅黑" pitchFamily="34" charset="-122"/>
            </a:endParaRPr>
          </a:p>
        </p:txBody>
      </p:sp>
      <p:cxnSp>
        <p:nvCxnSpPr>
          <p:cNvPr id="171" name="直接连接符 186"/>
          <p:cNvCxnSpPr/>
          <p:nvPr/>
        </p:nvCxnSpPr>
        <p:spPr>
          <a:xfrm>
            <a:off x="822325"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1371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a:t>
            </a:r>
            <a:r>
              <a:rPr lang="zh-CN" altLang="en-US" dirty="0"/>
              <a:t>语法</a:t>
            </a:r>
            <a:r>
              <a:rPr lang="zh-CN" altLang="en-US" dirty="0" smtClean="0"/>
              <a:t>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10755" y="1335147"/>
            <a:ext cx="9903001" cy="400110"/>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基于词条语法属性的词义消歧的基本思路是</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608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1462" y="2034596"/>
            <a:ext cx="7160938" cy="4452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97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553549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文本语法分析</a:t>
            </a:r>
            <a:r>
              <a:rPr lang="en-US" altLang="zh-CN" dirty="0" smtClean="0"/>
              <a:t>-</a:t>
            </a:r>
            <a:r>
              <a:rPr lang="zh-CN" altLang="en-US" dirty="0" smtClean="0"/>
              <a:t>信息抽取</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2" name="图片 171"/>
          <p:cNvPicPr/>
          <p:nvPr/>
        </p:nvPicPr>
        <p:blipFill>
          <a:blip r:embed="rId18">
            <a:extLst>
              <a:ext uri="{28A0092B-C50C-407E-A947-70E740481C1C}">
                <a14:useLocalDpi xmlns:a14="http://schemas.microsoft.com/office/drawing/2010/main" val="0"/>
              </a:ext>
            </a:extLst>
          </a:blip>
          <a:srcRect/>
          <a:stretch>
            <a:fillRect/>
          </a:stretch>
        </p:blipFill>
        <p:spPr bwMode="auto">
          <a:xfrm>
            <a:off x="3049154" y="1431521"/>
            <a:ext cx="4800600" cy="2720340"/>
          </a:xfrm>
          <a:prstGeom prst="rect">
            <a:avLst/>
          </a:prstGeom>
          <a:noFill/>
        </p:spPr>
      </p:pic>
      <p:sp>
        <p:nvSpPr>
          <p:cNvPr id="13" name="矩形 12"/>
          <p:cNvSpPr/>
          <p:nvPr/>
        </p:nvSpPr>
        <p:spPr>
          <a:xfrm>
            <a:off x="1276344" y="4548463"/>
            <a:ext cx="9417963" cy="1200329"/>
          </a:xfrm>
          <a:prstGeom prst="rect">
            <a:avLst/>
          </a:prstGeom>
        </p:spPr>
        <p:txBody>
          <a:bodyPr wrap="none">
            <a:spAutoFit/>
          </a:bodyPr>
          <a:lstStyle/>
          <a:p>
            <a:r>
              <a:rPr lang="zh-CN" altLang="zh-CN" sz="2400" b="1" dirty="0">
                <a:latin typeface="微软雅黑" pitchFamily="34" charset="-122"/>
                <a:ea typeface="微软雅黑" pitchFamily="34" charset="-122"/>
              </a:rPr>
              <a:t>其中，信息抽取引擎的输入是一组文本，引擎通过使用一个统计</a:t>
            </a:r>
            <a:r>
              <a:rPr lang="zh-CN" altLang="zh-CN" sz="2400" b="1" dirty="0" smtClean="0">
                <a:latin typeface="微软雅黑" pitchFamily="34" charset="-122"/>
                <a:ea typeface="微软雅黑" pitchFamily="34" charset="-122"/>
              </a:rPr>
              <a:t>模块</a:t>
            </a:r>
            <a:endParaRPr lang="en-US" altLang="zh-CN" sz="2400" b="1" dirty="0" smtClean="0">
              <a:latin typeface="微软雅黑" pitchFamily="34" charset="-122"/>
              <a:ea typeface="微软雅黑" pitchFamily="34" charset="-122"/>
            </a:endParaRPr>
          </a:p>
          <a:p>
            <a:r>
              <a:rPr lang="zh-CN" altLang="zh-CN" sz="2400" b="1" dirty="0" smtClean="0">
                <a:latin typeface="微软雅黑" pitchFamily="34" charset="-122"/>
                <a:ea typeface="微软雅黑" pitchFamily="34" charset="-122"/>
              </a:rPr>
              <a:t>、</a:t>
            </a:r>
            <a:r>
              <a:rPr lang="zh-CN" altLang="zh-CN" sz="2400" b="1" dirty="0">
                <a:latin typeface="微软雅黑" pitchFamily="34" charset="-122"/>
                <a:ea typeface="微软雅黑" pitchFamily="34" charset="-122"/>
              </a:rPr>
              <a:t>一个规则模块或者两</a:t>
            </a:r>
            <a:r>
              <a:rPr lang="zh-CN" altLang="zh-CN" sz="2400" b="1" dirty="0" smtClean="0">
                <a:latin typeface="微软雅黑" pitchFamily="34" charset="-122"/>
                <a:ea typeface="微软雅黑" pitchFamily="34" charset="-122"/>
              </a:rPr>
              <a:t>个的</a:t>
            </a:r>
            <a:r>
              <a:rPr lang="zh-CN" altLang="zh-CN" sz="2400" b="1" dirty="0">
                <a:latin typeface="微软雅黑" pitchFamily="34" charset="-122"/>
                <a:ea typeface="微软雅黑" pitchFamily="34" charset="-122"/>
              </a:rPr>
              <a:t>混合进行信息抽取。</a:t>
            </a:r>
            <a:r>
              <a:rPr lang="en-US" altLang="zh-CN" sz="2400" b="1" dirty="0">
                <a:latin typeface="微软雅黑" pitchFamily="34" charset="-122"/>
                <a:ea typeface="微软雅黑" pitchFamily="34" charset="-122"/>
              </a:rPr>
              <a:t>IE</a:t>
            </a:r>
            <a:r>
              <a:rPr lang="zh-CN" altLang="zh-CN" sz="2400" b="1" dirty="0">
                <a:latin typeface="微软雅黑" pitchFamily="34" charset="-122"/>
                <a:ea typeface="微软雅黑" pitchFamily="34" charset="-122"/>
              </a:rPr>
              <a:t>引擎的输出是一</a:t>
            </a:r>
            <a:r>
              <a:rPr lang="zh-CN" altLang="zh-CN" sz="2400" b="1" dirty="0" smtClean="0">
                <a:latin typeface="微软雅黑" pitchFamily="34" charset="-122"/>
                <a:ea typeface="微软雅黑" pitchFamily="34" charset="-122"/>
              </a:rPr>
              <a:t>组</a:t>
            </a:r>
            <a:endParaRPr lang="en-US" altLang="zh-CN" sz="2400" b="1" dirty="0" smtClean="0">
              <a:latin typeface="微软雅黑" pitchFamily="34" charset="-122"/>
              <a:ea typeface="微软雅黑" pitchFamily="34" charset="-122"/>
            </a:endParaRPr>
          </a:p>
          <a:p>
            <a:r>
              <a:rPr lang="zh-CN" altLang="zh-CN" sz="2400" b="1" dirty="0" smtClean="0">
                <a:latin typeface="微软雅黑" pitchFamily="34" charset="-122"/>
                <a:ea typeface="微软雅黑" pitchFamily="34" charset="-122"/>
              </a:rPr>
              <a:t>从</a:t>
            </a:r>
            <a:r>
              <a:rPr lang="zh-CN" altLang="zh-CN" sz="2400" b="1" dirty="0">
                <a:latin typeface="微软雅黑" pitchFamily="34" charset="-122"/>
                <a:ea typeface="微软雅黑" pitchFamily="34" charset="-122"/>
              </a:rPr>
              <a:t>文本中抽取的标注过的框架，即填好了的一张表</a:t>
            </a:r>
          </a:p>
        </p:txBody>
      </p:sp>
      <p:sp>
        <p:nvSpPr>
          <p:cNvPr id="14" name="矩形 13"/>
          <p:cNvSpPr/>
          <p:nvPr/>
        </p:nvSpPr>
        <p:spPr>
          <a:xfrm>
            <a:off x="4555804" y="3967195"/>
            <a:ext cx="2262158" cy="369332"/>
          </a:xfrm>
          <a:prstGeom prst="rect">
            <a:avLst/>
          </a:prstGeom>
        </p:spPr>
        <p:txBody>
          <a:bodyPr wrap="none">
            <a:spAutoFit/>
          </a:bodyPr>
          <a:lstStyle/>
          <a:p>
            <a:r>
              <a:rPr lang="zh-CN" altLang="zh-CN" dirty="0"/>
              <a:t>信息抽取过程示意图</a:t>
            </a:r>
            <a:endParaRPr lang="zh-CN" altLang="en-US" dirty="0"/>
          </a:p>
        </p:txBody>
      </p:sp>
    </p:spTree>
    <p:extLst>
      <p:ext uri="{BB962C8B-B14F-4D97-AF65-F5344CB8AC3E}">
        <p14:creationId xmlns:p14="http://schemas.microsoft.com/office/powerpoint/2010/main" val="2762057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469872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t>(3)	</a:t>
            </a:r>
            <a:r>
              <a:rPr lang="zh-CN" altLang="en-US" dirty="0"/>
              <a:t>情感倾向性分析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05419" y="1335147"/>
            <a:ext cx="9903001" cy="707886"/>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网络舆情倾向性分析模块分解为词语情感倾向性分析、句子情感倾向性分析和篇章情感倾向性研究三个子模块</a:t>
            </a:r>
            <a:endParaRPr lang="zh-CN" altLang="en-US" sz="2000" dirty="0">
              <a:solidFill>
                <a:srgbClr val="F784A5"/>
              </a:solidFill>
              <a:latin typeface="微软雅黑" pitchFamily="34" charset="-122"/>
              <a:ea typeface="微软雅黑" pitchFamily="34" charset="-122"/>
              <a:cs typeface="华康俪金黑W8(P)"/>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5234"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624909"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75445"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244034"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291659" y="3362325"/>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2</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句子情感倾向性分析子</a:t>
            </a:r>
            <a:r>
              <a:rPr lang="zh-CN" altLang="en-US" b="1" dirty="0" smtClean="0">
                <a:effectLst>
                  <a:outerShdw blurRad="38100" dist="38100" dir="2700000" algn="tl">
                    <a:srgbClr val="C0C0C0"/>
                  </a:outerShdw>
                </a:effectLst>
                <a:latin typeface="微软雅黑" pitchFamily="34" charset="-122"/>
                <a:ea typeface="微软雅黑" pitchFamily="34" charset="-122"/>
              </a:rPr>
              <a:t>模块</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其任务是对句子中的各种主观性信息进行分析和提取，包括对句子情感倾向性的判断，以及从中提取出与情感倾向性论述相关联的各个要素。</a:t>
            </a:r>
            <a:endParaRPr lang="zh-CN" altLang="en-US" dirty="0"/>
          </a:p>
        </p:txBody>
      </p:sp>
      <p:sp>
        <p:nvSpPr>
          <p:cNvPr id="167" name="矩形 166"/>
          <p:cNvSpPr/>
          <p:nvPr/>
        </p:nvSpPr>
        <p:spPr bwMode="auto">
          <a:xfrm>
            <a:off x="897959"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296422" y="2062163"/>
            <a:ext cx="8013700" cy="923330"/>
          </a:xfrm>
          <a:prstGeom prst="rect">
            <a:avLst/>
          </a:prstGeom>
          <a:noFill/>
          <a:ln w="9525">
            <a:noFill/>
            <a:miter lim="800000"/>
            <a:headEnd/>
            <a:tailEnd/>
          </a:ln>
        </p:spPr>
        <p:txBody>
          <a:bodyPr>
            <a:spAutoFit/>
          </a:bodyPr>
          <a:lstStyle/>
          <a:p>
            <a:r>
              <a:rPr lang="en-US" altLang="zh-CN" b="1"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词语情感倾向性分析子</a:t>
            </a:r>
            <a:r>
              <a:rPr lang="zh-CN" altLang="en-US" b="1" dirty="0" smtClean="0">
                <a:latin typeface="微软雅黑" pitchFamily="34" charset="-122"/>
                <a:ea typeface="微软雅黑" pitchFamily="34" charset="-122"/>
              </a:rPr>
              <a:t>模块</a:t>
            </a:r>
            <a:endParaRPr lang="en-US" altLang="zh-CN"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词语情感倾向性研究是倾向性研究工作的前提。具有情感倾向的词语以名词、动词、形容词和副词为主，也包括人名、机构名、产品名、事件名等命名实体</a:t>
            </a:r>
            <a:endParaRPr lang="zh-CN" altLang="en-US" dirty="0">
              <a:latin typeface="微软雅黑" pitchFamily="34" charset="-122"/>
              <a:ea typeface="微软雅黑" pitchFamily="34" charset="-122"/>
            </a:endParaRPr>
          </a:p>
        </p:txBody>
      </p:sp>
      <p:sp>
        <p:nvSpPr>
          <p:cNvPr id="169" name="矩形 189"/>
          <p:cNvSpPr/>
          <p:nvPr/>
        </p:nvSpPr>
        <p:spPr bwMode="auto">
          <a:xfrm>
            <a:off x="860002"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290072" y="4787900"/>
            <a:ext cx="7797800" cy="1200329"/>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3</a:t>
            </a:r>
            <a:r>
              <a:rPr lang="en-US" altLang="zh-CN" b="1" dirty="0" smtClean="0">
                <a:effectLst>
                  <a:outerShdw blurRad="38100" dist="38100" dir="2700000" algn="tl">
                    <a:srgbClr val="C0C0C0"/>
                  </a:outerShdw>
                </a:effectLst>
                <a:latin typeface="微软雅黑" pitchFamily="34" charset="-122"/>
                <a:ea typeface="微软雅黑" pitchFamily="34" charset="-122"/>
              </a:rPr>
              <a:t>.</a:t>
            </a:r>
            <a:r>
              <a:rPr lang="zh-CN" altLang="en-US" b="1" dirty="0">
                <a:effectLst>
                  <a:outerShdw blurRad="38100" dist="38100" dir="2700000" algn="tl">
                    <a:srgbClr val="C0C0C0"/>
                  </a:outerShdw>
                </a:effectLst>
                <a:latin typeface="微软雅黑" pitchFamily="34" charset="-122"/>
                <a:ea typeface="微软雅黑" pitchFamily="34" charset="-122"/>
              </a:rPr>
              <a:t>篇章情感倾向性研究子模块</a:t>
            </a:r>
            <a:endParaRPr lang="en-US" altLang="zh-CN" b="1" dirty="0" smtClean="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设定一定的阈值，并对含有情感的句子值综合相加，得出篇章的情感色彩，完成文本倾向性分析。根据得出的网页文本情感值与设定的阀值相比较的结果，将网页分为四级：恶性网页、消极网页、中性网页和积极网页。</a:t>
            </a:r>
            <a:endParaRPr lang="zh-CN" altLang="en-US" dirty="0">
              <a:latin typeface="微软雅黑" pitchFamily="34" charset="-122"/>
              <a:ea typeface="微软雅黑" pitchFamily="34" charset="-122"/>
            </a:endParaRPr>
          </a:p>
        </p:txBody>
      </p:sp>
      <p:cxnSp>
        <p:nvCxnSpPr>
          <p:cNvPr id="171" name="直接连接符 186"/>
          <p:cNvCxnSpPr/>
          <p:nvPr/>
        </p:nvCxnSpPr>
        <p:spPr>
          <a:xfrm>
            <a:off x="536009"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2" name="图片 171"/>
          <p:cNvPicPr/>
          <p:nvPr/>
        </p:nvPicPr>
        <p:blipFill>
          <a:blip r:embed="rId18">
            <a:extLst>
              <a:ext uri="{28A0092B-C50C-407E-A947-70E740481C1C}">
                <a14:useLocalDpi xmlns:a14="http://schemas.microsoft.com/office/drawing/2010/main" val="0"/>
              </a:ext>
            </a:extLst>
          </a:blip>
          <a:srcRect/>
          <a:stretch>
            <a:fillRect/>
          </a:stretch>
        </p:blipFill>
        <p:spPr bwMode="auto">
          <a:xfrm>
            <a:off x="9745633" y="2071020"/>
            <a:ext cx="1966076" cy="4050380"/>
          </a:xfrm>
          <a:prstGeom prst="rect">
            <a:avLst/>
          </a:prstGeom>
          <a:noFill/>
        </p:spPr>
      </p:pic>
    </p:spTree>
    <p:extLst>
      <p:ext uri="{BB962C8B-B14F-4D97-AF65-F5344CB8AC3E}">
        <p14:creationId xmlns:p14="http://schemas.microsoft.com/office/powerpoint/2010/main" val="121579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340"/>
          <p:cNvSpPr txBox="1"/>
          <p:nvPr/>
        </p:nvSpPr>
        <p:spPr>
          <a:xfrm>
            <a:off x="2187017" y="4218785"/>
            <a:ext cx="4176838"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分词，去停用</a:t>
            </a:r>
            <a:r>
              <a:rPr lang="zh-CN" altLang="en-US" sz="2400" dirty="0" smtClean="0"/>
              <a:t>词</a:t>
            </a:r>
            <a:endParaRPr lang="en-US" altLang="zh-CN" sz="2400" dirty="0" smtClean="0"/>
          </a:p>
          <a:p>
            <a:pPr marL="342900" indent="-342900">
              <a:buFont typeface="Arial" pitchFamily="34" charset="0"/>
              <a:buChar char="•"/>
            </a:pPr>
            <a:r>
              <a:rPr lang="zh-CN" altLang="en-US" sz="2400" dirty="0"/>
              <a:t>特征子集</a:t>
            </a:r>
            <a:r>
              <a:rPr lang="zh-CN" altLang="en-US" sz="2400" dirty="0" smtClean="0"/>
              <a:t>选择与特征重构</a:t>
            </a:r>
            <a:endParaRPr lang="en-US" altLang="zh-CN" sz="2400" dirty="0" smtClean="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endParaRPr lang="en-CA" altLang="zh-CN" sz="2400" dirty="0" smtClean="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421745"/>
            <a:ext cx="9267497" cy="1299218"/>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747795" y="5532745"/>
            <a:ext cx="8994096" cy="1077218"/>
          </a:xfrm>
          <a:prstGeom prst="rect">
            <a:avLst/>
          </a:prstGeom>
        </p:spPr>
        <p:txBody>
          <a:bodyPr wrap="squar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如何去除和减弱文本信息噪声和变形的</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影响是文本</a:t>
            </a:r>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信息处理软件所遇到的一</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个重要的</a:t>
            </a:r>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问题</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网络信息内容预处理概述</a:t>
            </a:r>
          </a:p>
        </p:txBody>
      </p:sp>
      <p:pic>
        <p:nvPicPr>
          <p:cNvPr id="8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矩形 1"/>
          <p:cNvSpPr/>
          <p:nvPr/>
        </p:nvSpPr>
        <p:spPr>
          <a:xfrm>
            <a:off x="7263873" y="4218785"/>
            <a:ext cx="4089927" cy="973472"/>
          </a:xfrm>
          <a:prstGeom prst="rect">
            <a:avLst/>
          </a:prstGeom>
        </p:spPr>
        <p:txBody>
          <a:bodyPr wrap="square">
            <a:spAutoFit/>
          </a:bodyPr>
          <a:lstStyle/>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语义</a:t>
            </a:r>
            <a:r>
              <a:rPr lang="zh-CN" altLang="en-US" sz="2400" dirty="0" smtClean="0">
                <a:solidFill>
                  <a:schemeClr val="tx1">
                    <a:lumMod val="65000"/>
                    <a:lumOff val="35000"/>
                  </a:schemeClr>
                </a:solidFill>
                <a:latin typeface="微软雅黑" pitchFamily="34" charset="-122"/>
                <a:ea typeface="微软雅黑" pitchFamily="34" charset="-122"/>
              </a:rPr>
              <a:t>特征提取</a:t>
            </a:r>
            <a:endParaRPr lang="en-US" altLang="zh-CN" sz="2400" dirty="0" smtClean="0">
              <a:solidFill>
                <a:schemeClr val="tx1">
                  <a:lumMod val="65000"/>
                  <a:lumOff val="35000"/>
                </a:schemeClr>
              </a:solidFill>
              <a:latin typeface="微软雅黑" pitchFamily="34" charset="-122"/>
              <a:ea typeface="微软雅黑" pitchFamily="34" charset="-122"/>
            </a:endParaRPr>
          </a:p>
          <a:p>
            <a:pPr marL="342900" indent="-342900">
              <a:lnSpc>
                <a:spcPct val="125000"/>
              </a:lnSpc>
              <a:buFont typeface="Arial" pitchFamily="34" charset="0"/>
              <a:buChar char="•"/>
            </a:pPr>
            <a:r>
              <a:rPr lang="zh-CN" altLang="en-US" sz="2400" dirty="0" smtClean="0">
                <a:solidFill>
                  <a:schemeClr val="tx1">
                    <a:lumMod val="65000"/>
                    <a:lumOff val="35000"/>
                  </a:schemeClr>
                </a:solidFill>
                <a:latin typeface="微软雅黑" pitchFamily="34" charset="-122"/>
                <a:ea typeface="微软雅黑" pitchFamily="34" charset="-122"/>
              </a:rPr>
              <a:t>向量</a:t>
            </a:r>
            <a:r>
              <a:rPr lang="zh-CN" altLang="en-US" sz="2400" dirty="0">
                <a:solidFill>
                  <a:schemeClr val="tx1">
                    <a:lumMod val="65000"/>
                    <a:lumOff val="35000"/>
                  </a:schemeClr>
                </a:solidFill>
                <a:latin typeface="微软雅黑" pitchFamily="34" charset="-122"/>
                <a:ea typeface="微软雅黑" pitchFamily="34" charset="-122"/>
              </a:rPr>
              <a:t>生成和文本内容分析</a:t>
            </a:r>
            <a:endParaRPr lang="en-US" altLang="zh-CN" sz="2400" dirty="0">
              <a:solidFill>
                <a:schemeClr val="tx1">
                  <a:lumMod val="65000"/>
                  <a:lumOff val="35000"/>
                </a:schemeClr>
              </a:solidFill>
              <a:latin typeface="微软雅黑" pitchFamily="34" charset="-122"/>
              <a:ea typeface="微软雅黑" pitchFamily="34" charset="-122"/>
            </a:endParaRPr>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908" y="1050856"/>
            <a:ext cx="4619914" cy="3046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18725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553549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文本语法分析</a:t>
            </a:r>
            <a:r>
              <a:rPr lang="en-US" altLang="zh-CN" dirty="0" smtClean="0"/>
              <a:t>-</a:t>
            </a:r>
            <a:r>
              <a:rPr lang="zh-CN" altLang="en-US" dirty="0" smtClean="0"/>
              <a:t>信息抽取</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86823" y="1720840"/>
            <a:ext cx="9953467" cy="4154984"/>
          </a:xfrm>
          <a:prstGeom prst="rect">
            <a:avLst/>
          </a:prstGeom>
        </p:spPr>
        <p:txBody>
          <a:bodyPr wrap="square">
            <a:spAutoFit/>
          </a:bodyPr>
          <a:lstStyle/>
          <a:p>
            <a:r>
              <a:rPr lang="zh-CN" altLang="zh-CN" sz="2400" b="1" dirty="0">
                <a:latin typeface="微软雅黑" pitchFamily="34" charset="-122"/>
                <a:ea typeface="微软雅黑" pitchFamily="34" charset="-122"/>
              </a:rPr>
              <a:t>语用学是一门研究如何用语言来达成一定目的的学科，即，利用语用学进行文本分析，针对句子群（又称话题，</a:t>
            </a:r>
            <a:r>
              <a:rPr lang="en-US" altLang="zh-CN" sz="2400" b="1" dirty="0">
                <a:latin typeface="微软雅黑" pitchFamily="34" charset="-122"/>
                <a:ea typeface="微软雅黑" pitchFamily="34" charset="-122"/>
              </a:rPr>
              <a:t>Topic</a:t>
            </a:r>
            <a:r>
              <a:rPr lang="zh-CN" altLang="zh-CN" sz="2400" b="1" dirty="0">
                <a:latin typeface="微软雅黑" pitchFamily="34" charset="-122"/>
                <a:ea typeface="微软雅黑" pitchFamily="34" charset="-122"/>
              </a:rPr>
              <a:t>）开展高端分析，获取对文本内涵的掌握</a:t>
            </a:r>
            <a:r>
              <a:rPr lang="zh-CN" altLang="zh-CN"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endParaRPr lang="en-US" altLang="zh-CN" sz="2400" b="1" dirty="0" smtClean="0">
              <a:latin typeface="微软雅黑" pitchFamily="34" charset="-122"/>
              <a:ea typeface="微软雅黑" pitchFamily="34" charset="-122"/>
            </a:endParaRPr>
          </a:p>
          <a:p>
            <a:r>
              <a:rPr lang="zh-CN" altLang="zh-CN" sz="2400" b="1" dirty="0">
                <a:latin typeface="微软雅黑" pitchFamily="34" charset="-122"/>
                <a:ea typeface="微软雅黑" pitchFamily="34" charset="-122"/>
              </a:rPr>
              <a:t>话题</a:t>
            </a:r>
            <a:r>
              <a:rPr lang="zh-CN" altLang="zh-CN" sz="2400" b="1" dirty="0">
                <a:latin typeface="微软雅黑" pitchFamily="34" charset="-122"/>
                <a:ea typeface="微软雅黑" pitchFamily="34" charset="-122"/>
              </a:rPr>
              <a:t>是有因果关系的一些句子，它们必须连贯（</a:t>
            </a:r>
            <a:r>
              <a:rPr lang="en-US" altLang="zh-CN" sz="2400" b="1" dirty="0">
                <a:latin typeface="微软雅黑" pitchFamily="34" charset="-122"/>
                <a:ea typeface="微软雅黑" pitchFamily="34" charset="-122"/>
              </a:rPr>
              <a:t>coherence</a:t>
            </a:r>
            <a:r>
              <a:rPr lang="zh-CN" altLang="zh-CN"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zh-CN" dirty="0" smtClean="0">
                <a:latin typeface="微软雅黑" pitchFamily="34" charset="-122"/>
                <a:ea typeface="微软雅黑" pitchFamily="34" charset="-122"/>
              </a:rPr>
              <a:t>如</a:t>
            </a:r>
            <a:r>
              <a:rPr lang="zh-CN" altLang="zh-CN" dirty="0">
                <a:latin typeface="微软雅黑" pitchFamily="34" charset="-122"/>
                <a:ea typeface="微软雅黑" pitchFamily="34" charset="-122"/>
              </a:rPr>
              <a:t>例句</a:t>
            </a:r>
            <a:r>
              <a:rPr lang="en-US" altLang="zh-CN" dirty="0">
                <a:latin typeface="微软雅黑" pitchFamily="34" charset="-122"/>
                <a:ea typeface="微软雅黑" pitchFamily="34" charset="-122"/>
              </a:rPr>
              <a:t>1</a:t>
            </a:r>
            <a:r>
              <a:rPr lang="zh-CN" altLang="zh-CN" dirty="0">
                <a:latin typeface="微软雅黑" pitchFamily="34" charset="-122"/>
                <a:ea typeface="微软雅黑" pitchFamily="34" charset="-122"/>
              </a:rPr>
              <a:t>；把可独立理解并且是良构的几个句子放到一起的结果，并不能保证获取的是话题，如例句</a:t>
            </a:r>
            <a:r>
              <a:rPr lang="en-US" altLang="zh-CN" dirty="0">
                <a:latin typeface="微软雅黑" pitchFamily="34" charset="-122"/>
                <a:ea typeface="微软雅黑" pitchFamily="34" charset="-122"/>
              </a:rPr>
              <a:t>2</a:t>
            </a:r>
            <a:r>
              <a:rPr lang="zh-CN" altLang="zh-CN" dirty="0">
                <a:latin typeface="微软雅黑" pitchFamily="34" charset="-122"/>
                <a:ea typeface="微软雅黑" pitchFamily="34" charset="-122"/>
              </a:rPr>
              <a:t>。</a:t>
            </a:r>
          </a:p>
          <a:p>
            <a:r>
              <a:rPr lang="zh-CN" altLang="zh-CN" dirty="0">
                <a:latin typeface="微软雅黑" pitchFamily="34" charset="-122"/>
                <a:ea typeface="微软雅黑" pitchFamily="34" charset="-122"/>
              </a:rPr>
              <a:t>例句</a:t>
            </a:r>
            <a:r>
              <a:rPr lang="en-US" altLang="zh-CN" dirty="0">
                <a:latin typeface="微软雅黑" pitchFamily="34" charset="-122"/>
                <a:ea typeface="微软雅黑" pitchFamily="34" charset="-122"/>
              </a:rPr>
              <a:t>1</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张玉把车钥匙弄丢了，她喝醉了。</a:t>
            </a:r>
          </a:p>
          <a:p>
            <a:r>
              <a:rPr lang="zh-CN" altLang="zh-CN" dirty="0">
                <a:latin typeface="微软雅黑" pitchFamily="34" charset="-122"/>
                <a:ea typeface="微软雅黑" pitchFamily="34" charset="-122"/>
              </a:rPr>
              <a:t>例句</a:t>
            </a:r>
            <a:r>
              <a:rPr lang="en-US" altLang="zh-CN" dirty="0">
                <a:latin typeface="微软雅黑" pitchFamily="34" charset="-122"/>
                <a:ea typeface="微软雅黑" pitchFamily="34" charset="-122"/>
              </a:rPr>
              <a:t>2:</a:t>
            </a:r>
            <a:r>
              <a:rPr lang="zh-CN" altLang="zh-CN" dirty="0">
                <a:latin typeface="微软雅黑" pitchFamily="34" charset="-122"/>
                <a:ea typeface="微软雅黑" pitchFamily="34" charset="-122"/>
              </a:rPr>
              <a:t>：张玉把车钥匙弄丢了，她喜欢吃菠菜。</a:t>
            </a:r>
          </a:p>
          <a:p>
            <a:r>
              <a:rPr lang="zh-CN" altLang="zh-CN" dirty="0">
                <a:latin typeface="微软雅黑" pitchFamily="34" charset="-122"/>
                <a:ea typeface="微软雅黑" pitchFamily="34" charset="-122"/>
              </a:rPr>
              <a:t>为完成文本因果关系提取出现了话题检测与跟综方法；为了完成互联网上不同文本信息内容自动分类提出了文本分类器</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也称为信息内容过滤</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。话题检测与跟踪方法详见本书第</a:t>
            </a:r>
            <a:r>
              <a:rPr lang="en-US" altLang="zh-CN" dirty="0">
                <a:latin typeface="微软雅黑" pitchFamily="34" charset="-122"/>
                <a:ea typeface="微软雅黑" pitchFamily="34" charset="-122"/>
              </a:rPr>
              <a:t>5</a:t>
            </a:r>
            <a:r>
              <a:rPr lang="zh-CN" altLang="zh-CN" dirty="0">
                <a:latin typeface="微软雅黑" pitchFamily="34" charset="-122"/>
                <a:ea typeface="微软雅黑" pitchFamily="34" charset="-122"/>
              </a:rPr>
              <a:t>章。信息内容过滤方法详见本书第</a:t>
            </a:r>
            <a:r>
              <a:rPr lang="en-US" altLang="zh-CN" dirty="0">
                <a:latin typeface="微软雅黑" pitchFamily="34" charset="-122"/>
                <a:ea typeface="微软雅黑" pitchFamily="34" charset="-122"/>
              </a:rPr>
              <a:t>4</a:t>
            </a:r>
            <a:r>
              <a:rPr lang="zh-CN" altLang="zh-CN" dirty="0">
                <a:latin typeface="微软雅黑" pitchFamily="34" charset="-122"/>
                <a:ea typeface="微软雅黑" pitchFamily="34" charset="-122"/>
              </a:rPr>
              <a:t>章。</a:t>
            </a:r>
          </a:p>
        </p:txBody>
      </p:sp>
    </p:spTree>
    <p:extLst>
      <p:ext uri="{BB962C8B-B14F-4D97-AF65-F5344CB8AC3E}">
        <p14:creationId xmlns:p14="http://schemas.microsoft.com/office/powerpoint/2010/main" val="7023177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52044" y="33246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本章思考题</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069063" y="1358433"/>
            <a:ext cx="9053559" cy="3970318"/>
          </a:xfrm>
          <a:prstGeom prst="rect">
            <a:avLst/>
          </a:prstGeom>
        </p:spPr>
        <p:txBody>
          <a:bodyPr wrap="square">
            <a:spAutoFit/>
          </a:bodyPr>
          <a:lstStyle/>
          <a:p>
            <a:pPr marL="514350" indent="-514350">
              <a:buAutoNum type="arabicPeriod"/>
            </a:pPr>
            <a:r>
              <a:rPr lang="zh-CN" altLang="en-US" sz="2800" dirty="0" smtClean="0">
                <a:latin typeface="微软雅黑" pitchFamily="34" charset="-122"/>
                <a:ea typeface="微软雅黑" pitchFamily="34" charset="-122"/>
              </a:rPr>
              <a:t>简述</a:t>
            </a:r>
            <a:r>
              <a:rPr lang="zh-CN" altLang="en-US" sz="2800" dirty="0">
                <a:latin typeface="微软雅黑" pitchFamily="34" charset="-122"/>
                <a:ea typeface="微软雅黑" pitchFamily="34" charset="-122"/>
              </a:rPr>
              <a:t>文本信息的语义特征</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514350" indent="-514350">
              <a:buAutoNum type="arabicPeriod"/>
            </a:pPr>
            <a:endParaRPr lang="zh-CN" altLang="en-US"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2. </a:t>
            </a:r>
            <a:r>
              <a:rPr lang="zh-CN" altLang="en-US" sz="2800" dirty="0">
                <a:latin typeface="微软雅黑" pitchFamily="34" charset="-122"/>
                <a:ea typeface="微软雅黑" pitchFamily="34" charset="-122"/>
              </a:rPr>
              <a:t>如何进行文本特征提取</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en-US"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3. </a:t>
            </a:r>
            <a:r>
              <a:rPr lang="zh-CN" altLang="en-US" sz="2800" dirty="0">
                <a:latin typeface="微软雅黑" pitchFamily="34" charset="-122"/>
                <a:ea typeface="微软雅黑" pitchFamily="34" charset="-122"/>
              </a:rPr>
              <a:t>词语情感倾向性分析有哪些方法</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en-US"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4. </a:t>
            </a:r>
            <a:r>
              <a:rPr lang="zh-CN" altLang="en-US" sz="2800" dirty="0">
                <a:latin typeface="微软雅黑" pitchFamily="34" charset="-122"/>
                <a:ea typeface="微软雅黑" pitchFamily="34" charset="-122"/>
              </a:rPr>
              <a:t>如何衡量特征抽取过程与选择过程所造成的信息损失</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en-US"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5. </a:t>
            </a:r>
            <a:r>
              <a:rPr lang="zh-CN" altLang="en-US" sz="2800" dirty="0">
                <a:latin typeface="微软雅黑" pitchFamily="34" charset="-122"/>
                <a:ea typeface="微软雅黑" pitchFamily="34" charset="-122"/>
              </a:rPr>
              <a:t>为什么要进行特征重构，常用的方法有哪些？</a:t>
            </a:r>
          </a:p>
        </p:txBody>
      </p:sp>
    </p:spTree>
    <p:extLst>
      <p:ext uri="{BB962C8B-B14F-4D97-AF65-F5344CB8AC3E}">
        <p14:creationId xmlns:p14="http://schemas.microsoft.com/office/powerpoint/2010/main" val="3478075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51675" y="1119193"/>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中文是以字为基本书写单位，单个字往往不足以表达一个意思，通常认为词是表达语义的最小</a:t>
            </a:r>
            <a:r>
              <a:rPr lang="zh-CN" altLang="en-US" sz="2400" b="1" dirty="0" smtClean="0">
                <a:solidFill>
                  <a:schemeClr val="tx1">
                    <a:lumMod val="65000"/>
                    <a:lumOff val="35000"/>
                  </a:schemeClr>
                </a:solidFill>
                <a:latin typeface="微软雅黑" pitchFamily="34" charset="-122"/>
                <a:ea typeface="微软雅黑" pitchFamily="34" charset="-122"/>
              </a:rPr>
              <a:t>元素。因此</a:t>
            </a:r>
            <a:r>
              <a:rPr lang="zh-CN" altLang="zh-CN" sz="2400" b="1" dirty="0">
                <a:solidFill>
                  <a:schemeClr val="tx1">
                    <a:lumMod val="65000"/>
                    <a:lumOff val="35000"/>
                  </a:schemeClr>
                </a:solidFill>
                <a:latin typeface="微软雅黑" pitchFamily="34" charset="-122"/>
                <a:ea typeface="微软雅黑" pitchFamily="34" charset="-122"/>
              </a:rPr>
              <a:t>须对中文字符串进行合理的</a:t>
            </a:r>
            <a:r>
              <a:rPr lang="zh-CN" altLang="zh-CN" sz="2400" b="1" dirty="0" smtClean="0">
                <a:solidFill>
                  <a:schemeClr val="tx1">
                    <a:lumMod val="65000"/>
                    <a:lumOff val="35000"/>
                  </a:schemeClr>
                </a:solidFill>
                <a:latin typeface="微软雅黑" pitchFamily="34" charset="-122"/>
                <a:ea typeface="微软雅黑" pitchFamily="34" charset="-122"/>
              </a:rPr>
              <a:t>切分</a:t>
            </a:r>
            <a:r>
              <a:rPr lang="zh-CN" altLang="en-US" sz="2400" b="1" dirty="0" smtClean="0">
                <a:solidFill>
                  <a:schemeClr val="tx1">
                    <a:lumMod val="65000"/>
                    <a:lumOff val="35000"/>
                  </a:schemeClr>
                </a:solidFill>
                <a:latin typeface="微软雅黑" pitchFamily="34" charset="-122"/>
                <a:ea typeface="微软雅黑" pitchFamily="34" charset="-122"/>
              </a:rPr>
              <a:t>。</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200728" y="2582096"/>
            <a:ext cx="3315428" cy="3471580"/>
            <a:chOff x="676367" y="2166511"/>
            <a:chExt cx="3426112" cy="3471580"/>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字符串匹配</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676367" y="3585221"/>
              <a:ext cx="3304009" cy="205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sz="1400" dirty="0">
                  <a:latin typeface="微软雅黑" pitchFamily="34" charset="-122"/>
                  <a:ea typeface="微软雅黑" pitchFamily="34" charset="-122"/>
                </a:rPr>
                <a:t>优点是：分词过程是跟词典作比较，不需要大量的语料库、规则库，其算法简单、复杂性小、对算法作一定的预处理后分词速度较</a:t>
              </a:r>
              <a:r>
                <a:rPr lang="zh-CN" altLang="en-US" sz="1400" dirty="0" smtClean="0">
                  <a:latin typeface="微软雅黑" pitchFamily="34" charset="-122"/>
                  <a:ea typeface="微软雅黑" pitchFamily="34" charset="-122"/>
                </a:rPr>
                <a:t>快；</a:t>
              </a:r>
              <a:endParaRPr lang="en-US" altLang="zh-CN" sz="1400" dirty="0" smtClean="0">
                <a:latin typeface="微软雅黑" pitchFamily="34" charset="-122"/>
                <a:ea typeface="微软雅黑" pitchFamily="34" charset="-122"/>
              </a:endParaRPr>
            </a:p>
            <a:p>
              <a:pPr marL="285750" indent="-285750">
                <a:lnSpc>
                  <a:spcPct val="130000"/>
                </a:lnSpc>
                <a:buFont typeface="Arial" pitchFamily="34" charset="0"/>
                <a:buChar char="•"/>
              </a:pPr>
              <a:r>
                <a:rPr lang="zh-CN" altLang="en-US" sz="1400" dirty="0" smtClean="0">
                  <a:latin typeface="微软雅黑" pitchFamily="34" charset="-122"/>
                  <a:ea typeface="微软雅黑" pitchFamily="34" charset="-122"/>
                </a:rPr>
                <a:t>缺点</a:t>
              </a:r>
              <a:r>
                <a:rPr lang="zh-CN" altLang="en-US" sz="1400" dirty="0">
                  <a:latin typeface="微软雅黑" pitchFamily="34" charset="-122"/>
                  <a:ea typeface="微软雅黑" pitchFamily="34" charset="-122"/>
                </a:rPr>
                <a:t>是：不能消除歧义、识别未登录词，对词典的依赖性比较大，若词典足够大，其效果会更加</a:t>
              </a:r>
              <a:r>
                <a:rPr lang="zh-CN" altLang="en-US" sz="1400" dirty="0" smtClean="0">
                  <a:latin typeface="微软雅黑" pitchFamily="34" charset="-122"/>
                  <a:ea typeface="微软雅黑" pitchFamily="34" charset="-122"/>
                </a:rPr>
                <a:t>明显。</a:t>
              </a:r>
              <a:endParaRPr lang="zh-CN" altLang="en-US" sz="1400" b="1"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中文</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分词技术</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特点</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8" name="组合 17"/>
          <p:cNvGrpSpPr/>
          <p:nvPr/>
        </p:nvGrpSpPr>
        <p:grpSpPr>
          <a:xfrm>
            <a:off x="4692074" y="2620918"/>
            <a:ext cx="3315428" cy="3751656"/>
            <a:chOff x="676367" y="2166511"/>
            <a:chExt cx="3426112" cy="3751656"/>
          </a:xfrm>
        </p:grpSpPr>
        <p:grpSp>
          <p:nvGrpSpPr>
            <p:cNvPr id="19" name="组合 18"/>
            <p:cNvGrpSpPr/>
            <p:nvPr/>
          </p:nvGrpSpPr>
          <p:grpSpPr>
            <a:xfrm>
              <a:off x="3000669" y="2166511"/>
              <a:ext cx="1101810" cy="1281868"/>
              <a:chOff x="3048934" y="2166511"/>
              <a:chExt cx="1101810" cy="1281868"/>
            </a:xfrm>
          </p:grpSpPr>
          <p:sp>
            <p:nvSpPr>
              <p:cNvPr id="24"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基于</a:t>
                </a:r>
                <a:r>
                  <a:rPr lang="zh-CN" altLang="en-US" sz="2000" b="1" dirty="0" smtClean="0">
                    <a:latin typeface="微软雅黑" pitchFamily="34" charset="-122"/>
                    <a:ea typeface="微软雅黑" pitchFamily="34" charset="-122"/>
                  </a:rPr>
                  <a:t>统计方法</a:t>
                </a:r>
                <a:endParaRPr lang="zh-CN" altLang="en-US" sz="2000" b="1" dirty="0">
                  <a:latin typeface="微软雅黑" pitchFamily="34" charset="-122"/>
                  <a:ea typeface="微软雅黑" pitchFamily="34" charset="-122"/>
                </a:endParaRPr>
              </a:p>
            </p:txBody>
          </p:sp>
          <p:cxnSp>
            <p:nvCxnSpPr>
              <p:cNvPr id="25" name="直接连接符 24"/>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0" name="矩形 8"/>
            <p:cNvSpPr>
              <a:spLocks noChangeArrowheads="1"/>
            </p:cNvSpPr>
            <p:nvPr/>
          </p:nvSpPr>
          <p:spPr bwMode="auto">
            <a:xfrm>
              <a:off x="676367" y="3585221"/>
              <a:ext cx="3304009"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sz="1400" dirty="0">
                  <a:latin typeface="微软雅黑" pitchFamily="34" charset="-122"/>
                  <a:ea typeface="微软雅黑" pitchFamily="34" charset="-122"/>
                </a:rPr>
                <a:t>优点是：由于是基于统计规律的，对未登录词的识别表现出了一定的优越性，不需要预设</a:t>
              </a:r>
              <a:r>
                <a:rPr lang="zh-CN" altLang="en-US" sz="1400" dirty="0" smtClean="0">
                  <a:latin typeface="微软雅黑" pitchFamily="34" charset="-122"/>
                  <a:ea typeface="微软雅黑" pitchFamily="34" charset="-122"/>
                </a:rPr>
                <a:t>词典；</a:t>
              </a:r>
              <a:endParaRPr lang="en-US" altLang="zh-CN" sz="1400" dirty="0" smtClean="0">
                <a:latin typeface="微软雅黑" pitchFamily="34" charset="-122"/>
                <a:ea typeface="微软雅黑" pitchFamily="34" charset="-122"/>
              </a:endParaRPr>
            </a:p>
            <a:p>
              <a:pPr marL="285750" indent="-285750">
                <a:lnSpc>
                  <a:spcPct val="130000"/>
                </a:lnSpc>
                <a:buFont typeface="Arial" pitchFamily="34" charset="0"/>
                <a:buChar char="•"/>
              </a:pPr>
              <a:r>
                <a:rPr lang="zh-CN" altLang="en-US" sz="1400" dirty="0" smtClean="0">
                  <a:latin typeface="微软雅黑" pitchFamily="34" charset="-122"/>
                  <a:ea typeface="微软雅黑" pitchFamily="34" charset="-122"/>
                </a:rPr>
                <a:t>缺点</a:t>
              </a:r>
              <a:r>
                <a:rPr lang="zh-CN" altLang="en-US" sz="1400" dirty="0">
                  <a:latin typeface="微软雅黑" pitchFamily="34" charset="-122"/>
                  <a:ea typeface="微软雅黑" pitchFamily="34" charset="-122"/>
                </a:rPr>
                <a:t>是：需要一个足够大的语料库来统计训练，其正确性很大程度上依赖训练语料库的质量好坏，算法较为复杂，计算量大，周期长，但是都较为常见，处理速度一般。</a:t>
              </a:r>
              <a:endParaRPr lang="zh-CN" altLang="en-US" sz="1400" b="1" dirty="0">
                <a:latin typeface="微软雅黑" pitchFamily="34" charset="-122"/>
                <a:ea typeface="微软雅黑" pitchFamily="34" charset="-122"/>
              </a:endParaRPr>
            </a:p>
          </p:txBody>
        </p:sp>
      </p:grpSp>
      <p:grpSp>
        <p:nvGrpSpPr>
          <p:cNvPr id="27" name="组合 26"/>
          <p:cNvGrpSpPr/>
          <p:nvPr/>
        </p:nvGrpSpPr>
        <p:grpSpPr>
          <a:xfrm>
            <a:off x="8248074" y="2661616"/>
            <a:ext cx="3315428" cy="4031733"/>
            <a:chOff x="676367" y="2166511"/>
            <a:chExt cx="3426112" cy="4031733"/>
          </a:xfrm>
        </p:grpSpPr>
        <p:grpSp>
          <p:nvGrpSpPr>
            <p:cNvPr id="28" name="组合 27"/>
            <p:cNvGrpSpPr/>
            <p:nvPr/>
          </p:nvGrpSpPr>
          <p:grpSpPr>
            <a:xfrm>
              <a:off x="3000669" y="2166511"/>
              <a:ext cx="1101810" cy="1281868"/>
              <a:chOff x="3048934" y="2166511"/>
              <a:chExt cx="1101810" cy="1281868"/>
            </a:xfrm>
          </p:grpSpPr>
          <p:sp>
            <p:nvSpPr>
              <p:cNvPr id="30"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基于</a:t>
                </a:r>
                <a:r>
                  <a:rPr lang="zh-CN" altLang="en-US" sz="2000" b="1" dirty="0" smtClean="0">
                    <a:latin typeface="微软雅黑" pitchFamily="34" charset="-122"/>
                    <a:ea typeface="微软雅黑" pitchFamily="34" charset="-122"/>
                  </a:rPr>
                  <a:t>理解方法</a:t>
                </a:r>
                <a:endParaRPr lang="zh-CN" altLang="en-US" sz="2000" b="1" dirty="0">
                  <a:latin typeface="微软雅黑" pitchFamily="34" charset="-122"/>
                  <a:ea typeface="微软雅黑" pitchFamily="34" charset="-122"/>
                </a:endParaRPr>
              </a:p>
            </p:txBody>
          </p:sp>
          <p:cxnSp>
            <p:nvCxnSpPr>
              <p:cNvPr id="31" name="直接连接符 30"/>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9" name="矩形 8"/>
            <p:cNvSpPr>
              <a:spLocks noChangeArrowheads="1"/>
            </p:cNvSpPr>
            <p:nvPr/>
          </p:nvSpPr>
          <p:spPr bwMode="auto">
            <a:xfrm>
              <a:off x="676367" y="3585221"/>
              <a:ext cx="3304009"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sz="1400" dirty="0">
                  <a:latin typeface="微软雅黑" pitchFamily="34" charset="-122"/>
                  <a:ea typeface="微软雅黑" pitchFamily="34" charset="-122"/>
                </a:rPr>
                <a:t>优点是：由于能理解字符串含义，对未登录词具有很强的识别能力，能很好的解决歧义问题，不需要词典及大量语料库</a:t>
              </a:r>
              <a:r>
                <a:rPr lang="zh-CN" altLang="en-US" sz="1400" dirty="0" smtClean="0">
                  <a:latin typeface="微软雅黑" pitchFamily="34" charset="-122"/>
                  <a:ea typeface="微软雅黑" pitchFamily="34" charset="-122"/>
                </a:rPr>
                <a:t>训练；</a:t>
              </a:r>
              <a:endParaRPr lang="en-US" altLang="zh-CN" sz="1400" dirty="0" smtClean="0">
                <a:latin typeface="微软雅黑" pitchFamily="34" charset="-122"/>
                <a:ea typeface="微软雅黑" pitchFamily="34" charset="-122"/>
              </a:endParaRPr>
            </a:p>
            <a:p>
              <a:pPr marL="285750" indent="-285750">
                <a:lnSpc>
                  <a:spcPct val="130000"/>
                </a:lnSpc>
                <a:buFont typeface="Arial" pitchFamily="34" charset="0"/>
                <a:buChar char="•"/>
              </a:pPr>
              <a:r>
                <a:rPr lang="zh-CN" altLang="en-US" sz="1400" dirty="0" smtClean="0">
                  <a:latin typeface="微软雅黑" pitchFamily="34" charset="-122"/>
                  <a:ea typeface="微软雅黑" pitchFamily="34" charset="-122"/>
                </a:rPr>
                <a:t>缺点</a:t>
              </a:r>
              <a:r>
                <a:rPr lang="zh-CN" altLang="en-US" sz="1400" dirty="0">
                  <a:latin typeface="微软雅黑" pitchFamily="34" charset="-122"/>
                  <a:ea typeface="微软雅黑" pitchFamily="34" charset="-122"/>
                </a:rPr>
                <a:t>是：需要一个准确、完备的规则库，依赖性较强，效果好坏往往取决于规则库的完整性。算法比较复杂、实现技术难度较大，处理速度比较</a:t>
              </a:r>
              <a:r>
                <a:rPr lang="zh-CN" altLang="en-US" sz="1400" dirty="0" smtClean="0">
                  <a:latin typeface="微软雅黑" pitchFamily="34" charset="-122"/>
                  <a:ea typeface="微软雅黑" pitchFamily="34" charset="-122"/>
                </a:rPr>
                <a:t>慢。</a:t>
              </a:r>
              <a:endParaRPr lang="zh-CN" altLang="en-US" sz="1400" b="1" dirty="0">
                <a:latin typeface="微软雅黑" pitchFamily="34" charset="-122"/>
                <a:ea typeface="微软雅黑" pitchFamily="34" charset="-122"/>
              </a:endParaRPr>
            </a:p>
          </p:txBody>
        </p:sp>
      </p:gr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36" y="2790115"/>
            <a:ext cx="1958326" cy="865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817" y="2573258"/>
            <a:ext cx="1728000" cy="1321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7775" y="2683484"/>
            <a:ext cx="1728000" cy="1256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26967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13127" y="6027003"/>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目前来看，</a:t>
            </a:r>
            <a:r>
              <a:rPr lang="zh-CN" altLang="en-US" sz="2400" b="1" dirty="0" smtClean="0">
                <a:solidFill>
                  <a:schemeClr val="tx1">
                    <a:lumMod val="65000"/>
                    <a:lumOff val="35000"/>
                  </a:schemeClr>
                </a:solidFill>
                <a:latin typeface="微软雅黑" pitchFamily="34" charset="-122"/>
                <a:ea typeface="微软雅黑" pitchFamily="34" charset="-122"/>
              </a:rPr>
              <a:t>表现较好是</a:t>
            </a:r>
            <a:r>
              <a:rPr lang="en-US" altLang="zh-CN" sz="2400" b="1" dirty="0" err="1" smtClean="0">
                <a:solidFill>
                  <a:schemeClr val="tx1">
                    <a:lumMod val="65000"/>
                    <a:lumOff val="35000"/>
                  </a:schemeClr>
                </a:solidFill>
                <a:latin typeface="微软雅黑" pitchFamily="34" charset="-122"/>
                <a:ea typeface="微软雅黑" pitchFamily="34" charset="-122"/>
              </a:rPr>
              <a:t>BosonNLP</a:t>
            </a:r>
            <a:r>
              <a:rPr lang="zh-CN" altLang="en-US" sz="2400" b="1" dirty="0" smtClean="0">
                <a:solidFill>
                  <a:schemeClr val="tx1">
                    <a:lumMod val="65000"/>
                    <a:lumOff val="35000"/>
                  </a:schemeClr>
                </a:solidFill>
                <a:latin typeface="微软雅黑" pitchFamily="34" charset="-122"/>
                <a:ea typeface="微软雅黑" pitchFamily="34" charset="-122"/>
              </a:rPr>
              <a:t>中文</a:t>
            </a:r>
            <a:r>
              <a:rPr lang="zh-CN" altLang="en-US" sz="2400" b="1" dirty="0">
                <a:solidFill>
                  <a:schemeClr val="tx1">
                    <a:lumMod val="65000"/>
                    <a:lumOff val="35000"/>
                  </a:schemeClr>
                </a:solidFill>
                <a:latin typeface="微软雅黑" pitchFamily="34" charset="-122"/>
                <a:ea typeface="微软雅黑" pitchFamily="34" charset="-122"/>
              </a:rPr>
              <a:t>分词系统、庖丁中文分词系统</a:t>
            </a:r>
            <a:r>
              <a:rPr lang="zh-CN" altLang="en-US" sz="2400" b="1" dirty="0" smtClean="0">
                <a:solidFill>
                  <a:schemeClr val="tx1">
                    <a:lumMod val="65000"/>
                    <a:lumOff val="35000"/>
                  </a:schemeClr>
                </a:solidFill>
                <a:latin typeface="微软雅黑" pitchFamily="34" charset="-122"/>
                <a:ea typeface="微软雅黑" pitchFamily="34" charset="-122"/>
              </a:rPr>
              <a:t>，性能</a:t>
            </a:r>
            <a:r>
              <a:rPr lang="zh-CN" altLang="en-US" sz="2400" b="1" dirty="0">
                <a:solidFill>
                  <a:schemeClr val="tx1">
                    <a:lumMod val="65000"/>
                    <a:lumOff val="35000"/>
                  </a:schemeClr>
                </a:solidFill>
                <a:latin typeface="微软雅黑" pitchFamily="34" charset="-122"/>
                <a:ea typeface="微软雅黑" pitchFamily="34" charset="-122"/>
              </a:rPr>
              <a:t>十分</a:t>
            </a:r>
            <a:r>
              <a:rPr lang="zh-CN" altLang="en-US" sz="2400" b="1" dirty="0" smtClean="0">
                <a:solidFill>
                  <a:schemeClr val="tx1">
                    <a:lumMod val="65000"/>
                    <a:lumOff val="35000"/>
                  </a:schemeClr>
                </a:solidFill>
                <a:latin typeface="微软雅黑" pitchFamily="34" charset="-122"/>
                <a:ea typeface="微软雅黑" pitchFamily="34" charset="-122"/>
              </a:rPr>
              <a:t>突出</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常见中文分词系统</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963" y="1187894"/>
            <a:ext cx="6829425" cy="454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7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75" y="857250"/>
            <a:ext cx="387985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87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fade">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计算机对其处理不但是没有价值的工作，还会增加运算复杂度，通常文本的停用词处理中可采用基于词频的方法将其除去</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去停用词</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489" y="1050856"/>
            <a:ext cx="5509580" cy="4005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90" y="5336929"/>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根据语义级别由低到高来分，文本语义特征可分为：亚词级别、词级别、多词级别、语义级别和语用级别。其中，应用最为广泛的是词级别。</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512" b="18848"/>
          <a:stretch/>
        </p:blipFill>
        <p:spPr bwMode="auto">
          <a:xfrm>
            <a:off x="6653672" y="1711791"/>
            <a:ext cx="4716571" cy="263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语义特征提取</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0" name="文本框 70"/>
          <p:cNvSpPr txBox="1"/>
          <p:nvPr/>
        </p:nvSpPr>
        <p:spPr>
          <a:xfrm>
            <a:off x="752548" y="1465957"/>
            <a:ext cx="510909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语义特征需具备如下特征：</a:t>
            </a:r>
            <a:endParaRPr lang="zh-CN" altLang="en-US" dirty="0"/>
          </a:p>
        </p:txBody>
      </p:sp>
      <p:cxnSp>
        <p:nvCxnSpPr>
          <p:cNvPr id="24" name="直接连接符 23"/>
          <p:cNvCxnSpPr/>
          <p:nvPr/>
        </p:nvCxnSpPr>
        <p:spPr>
          <a:xfrm>
            <a:off x="738431" y="232722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431" y="297467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1134854" y="255158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7" name="矩形 26"/>
          <p:cNvSpPr/>
          <p:nvPr/>
        </p:nvSpPr>
        <p:spPr bwMode="auto">
          <a:xfrm>
            <a:off x="1116382" y="32394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28" name="文本框 12"/>
          <p:cNvSpPr txBox="1"/>
          <p:nvPr/>
        </p:nvSpPr>
        <p:spPr>
          <a:xfrm>
            <a:off x="1540497" y="2429326"/>
            <a:ext cx="3277397"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特征项要</a:t>
            </a:r>
            <a:r>
              <a:rPr lang="zh-CN" altLang="en-US" sz="1800" dirty="0" smtClean="0"/>
              <a:t>能确实</a:t>
            </a:r>
            <a:r>
              <a:rPr lang="zh-CN" altLang="en-US" sz="1800" dirty="0"/>
              <a:t>标识文本</a:t>
            </a:r>
            <a:r>
              <a:rPr lang="zh-CN" altLang="en-US" sz="1800" dirty="0" smtClean="0"/>
              <a:t>内容</a:t>
            </a:r>
            <a:endParaRPr lang="en-US" altLang="zh-CN" sz="1800" dirty="0"/>
          </a:p>
        </p:txBody>
      </p:sp>
      <p:sp>
        <p:nvSpPr>
          <p:cNvPr id="29" name="文本框 14"/>
          <p:cNvSpPr txBox="1"/>
          <p:nvPr/>
        </p:nvSpPr>
        <p:spPr>
          <a:xfrm>
            <a:off x="1567313" y="2932232"/>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具有</a:t>
            </a:r>
            <a:r>
              <a:rPr lang="zh-CN" altLang="en-US" sz="1800" dirty="0"/>
              <a:t>将目标文本与其他文本相区分的能力</a:t>
            </a:r>
          </a:p>
        </p:txBody>
      </p:sp>
      <p:cxnSp>
        <p:nvCxnSpPr>
          <p:cNvPr id="30" name="直接连接符 29"/>
          <p:cNvCxnSpPr/>
          <p:nvPr/>
        </p:nvCxnSpPr>
        <p:spPr>
          <a:xfrm>
            <a:off x="720410" y="363429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1124517" y="391195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2" name="文本框 14"/>
          <p:cNvSpPr txBox="1"/>
          <p:nvPr/>
        </p:nvSpPr>
        <p:spPr>
          <a:xfrm>
            <a:off x="1575448" y="3824445"/>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特征项的个数不能太多</a:t>
            </a:r>
          </a:p>
        </p:txBody>
      </p:sp>
      <p:cxnSp>
        <p:nvCxnSpPr>
          <p:cNvPr id="33" name="直接连接符 32"/>
          <p:cNvCxnSpPr/>
          <p:nvPr/>
        </p:nvCxnSpPr>
        <p:spPr>
          <a:xfrm>
            <a:off x="728545" y="436519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1081843" y="460261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35" name="文本框 14"/>
          <p:cNvSpPr txBox="1"/>
          <p:nvPr/>
        </p:nvSpPr>
        <p:spPr>
          <a:xfrm>
            <a:off x="1532774" y="4515109"/>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特征项分离要比较容易实现</a:t>
            </a:r>
          </a:p>
        </p:txBody>
      </p:sp>
      <p:cxnSp>
        <p:nvCxnSpPr>
          <p:cNvPr id="36" name="直接连接符 35"/>
          <p:cNvCxnSpPr/>
          <p:nvPr/>
        </p:nvCxnSpPr>
        <p:spPr>
          <a:xfrm>
            <a:off x="685871" y="50558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语义特征提取</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1345096"/>
            <a:ext cx="60960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矩形 1"/>
          <p:cNvSpPr/>
          <p:nvPr/>
        </p:nvSpPr>
        <p:spPr>
          <a:xfrm>
            <a:off x="1053548" y="5339331"/>
            <a:ext cx="9561443" cy="1384995"/>
          </a:xfrm>
          <a:prstGeom prst="rect">
            <a:avLst/>
          </a:prstGeom>
        </p:spPr>
        <p:txBody>
          <a:bodyPr wrap="square">
            <a:spAutoFit/>
          </a:bodyPr>
          <a:lstStyle/>
          <a:p>
            <a:r>
              <a:rPr lang="zh-CN" altLang="en-US" sz="2800" b="1" dirty="0">
                <a:latin typeface="微软雅黑" pitchFamily="34" charset="-122"/>
                <a:ea typeface="微软雅黑" pitchFamily="34" charset="-122"/>
              </a:rPr>
              <a:t>有一篇很长的文章，我要用计算机提取它的关键词（</a:t>
            </a:r>
            <a:r>
              <a:rPr lang="en-US" altLang="zh-CN" sz="2800" b="1" dirty="0">
                <a:latin typeface="微软雅黑" pitchFamily="34" charset="-122"/>
                <a:ea typeface="微软雅黑" pitchFamily="34" charset="-122"/>
              </a:rPr>
              <a:t>Automatic </a:t>
            </a:r>
            <a:r>
              <a:rPr lang="en-US" altLang="zh-CN" sz="2800" b="1" dirty="0" err="1">
                <a:latin typeface="微软雅黑" pitchFamily="34" charset="-122"/>
                <a:ea typeface="微软雅黑" pitchFamily="34" charset="-122"/>
              </a:rPr>
              <a:t>Keyphrase</a:t>
            </a:r>
            <a:r>
              <a:rPr lang="en-US" altLang="zh-CN" sz="2800" b="1" dirty="0">
                <a:latin typeface="微软雅黑" pitchFamily="34" charset="-122"/>
                <a:ea typeface="微软雅黑" pitchFamily="34" charset="-122"/>
              </a:rPr>
              <a:t> extraction</a:t>
            </a:r>
            <a:r>
              <a:rPr lang="zh-CN" altLang="en-US" sz="2800" b="1" dirty="0">
                <a:latin typeface="微软雅黑" pitchFamily="34" charset="-122"/>
                <a:ea typeface="微软雅黑" pitchFamily="34" charset="-122"/>
              </a:rPr>
              <a:t>），完全不加以人工干预，请问怎样才能正确做到？</a:t>
            </a:r>
          </a:p>
        </p:txBody>
      </p:sp>
    </p:spTree>
    <p:extLst>
      <p:ext uri="{BB962C8B-B14F-4D97-AF65-F5344CB8AC3E}">
        <p14:creationId xmlns:p14="http://schemas.microsoft.com/office/powerpoint/2010/main" val="3231143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9423</TotalTime>
  <Words>3278</Words>
  <Application>Microsoft Office PowerPoint</Application>
  <PresentationFormat>自定义</PresentationFormat>
  <Paragraphs>296</Paragraphs>
  <Slides>41</Slides>
  <Notes>22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4" baseType="lpstr">
      <vt:lpstr>Arial</vt:lpstr>
      <vt:lpstr>宋体</vt:lpstr>
      <vt:lpstr>华康俪金黑W8(P)</vt:lpstr>
      <vt:lpstr>Calibri Light</vt:lpstr>
      <vt:lpstr>Calibri</vt:lpstr>
      <vt:lpstr>Times New Roman</vt:lpstr>
      <vt:lpstr>黑体</vt:lpstr>
      <vt:lpstr>方正粗宋简体</vt:lpstr>
      <vt:lpstr>微软雅黑</vt:lpstr>
      <vt:lpstr>Wingdings</vt:lpstr>
      <vt:lpstr>默认设计模板</vt:lpstr>
      <vt:lpstr>公式</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libin</cp:lastModifiedBy>
  <cp:revision>331</cp:revision>
  <dcterms:created xsi:type="dcterms:W3CDTF">2014-04-19T11:56:09Z</dcterms:created>
  <dcterms:modified xsi:type="dcterms:W3CDTF">2017-04-01T08:11:44Z</dcterms:modified>
</cp:coreProperties>
</file>